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Segunda sesión de la nube. Pida a cada estudiante que tenga el celular cargado y conectado al Wi-Fi del aula. Identifique quién tiene Android y quién iPhone: en iPhone la manzana está atrás; en Android suele aparecer la tienda Play 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tres servicios funcionan en ambos tipos de celular. Lo que cambia son algunos nombres de botones y los permisos para ver las fotos.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ubicación del botón + cambia: en Drive y Dropbox suele estar abajo a la derecha; en OneDrive puede estar arriba o abajo. Enseñe a buscar el símbolo, no el lugar exacto.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Activar la copia en los tres servicios duplica las fotos y llena el espacio rápido. Recomiende uno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005840"/>
            <a:ext cx="1463040" cy="14630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4829" y="1327709"/>
            <a:ext cx="819302" cy="81930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22960" y="274320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nube en mi celular</a:t>
            </a:r>
            <a:endParaRPr lang="en-US" sz="52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84048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CFE0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Drive, OneDrive y Dropbox en Android y iPhone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Universidad para Mayores · UQ Mayores · Competencias digitales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8595360" y="822960"/>
            <a:ext cx="2377440" cy="4480560"/>
          </a:xfrm>
          <a:prstGeom prst="roundRect">
            <a:avLst>
              <a:gd name="adj" fmla="val 9615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705088" y="1097280"/>
            <a:ext cx="2157984" cy="4023360"/>
          </a:xfrm>
          <a:prstGeom prst="roundRect">
            <a:avLst>
              <a:gd name="adj" fmla="val 508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823960" y="1234440"/>
            <a:ext cx="1920240" cy="292608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823960" y="1234440"/>
            <a:ext cx="1920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8823960" y="169164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9189720" y="1783080"/>
            <a:ext cx="146304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823960" y="207568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189720" y="2167128"/>
            <a:ext cx="146304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8823960" y="2459736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9189720" y="2551176"/>
            <a:ext cx="146304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8823960" y="284378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189720" y="2935224"/>
            <a:ext cx="146304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10195560" y="4343400"/>
            <a:ext cx="548640" cy="5486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10195560" y="4343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21" name="Shape 18"/>
          <p:cNvSpPr/>
          <p:nvPr/>
        </p:nvSpPr>
        <p:spPr>
          <a:xfrm>
            <a:off x="8595360" y="5440680"/>
            <a:ext cx="2377440" cy="411480"/>
          </a:xfrm>
          <a:prstGeom prst="roundRect">
            <a:avLst>
              <a:gd name="adj" fmla="val 2222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595360" y="544068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 archivos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Antes de empezar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50876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82880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245" y="2050085"/>
            <a:ext cx="563270" cy="56327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Conexión a internet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2057400" y="2377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 por Wi-Fi, para no gastar datos del plan.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217920" y="150876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92240" y="182880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525" y="2050085"/>
            <a:ext cx="563270" cy="56327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26680" y="17830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cuenta de correo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7726680" y="237744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Gmail para Drive, Hotmail/Outlook para OneDrive.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548640" y="384048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16052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245" y="4381805"/>
            <a:ext cx="563270" cy="56327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057400" y="41148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contraseña a mano</a:t>
            </a:r>
            <a:endParaRPr lang="en-US" sz="2400" dirty="0"/>
          </a:p>
        </p:txBody>
      </p:sp>
      <p:sp>
        <p:nvSpPr>
          <p:cNvPr id="17" name="Text 12"/>
          <p:cNvSpPr txBox="1"/>
          <p:nvPr/>
        </p:nvSpPr>
        <p:spPr>
          <a:xfrm>
            <a:off x="2057400" y="47091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Anotada en un lugar seguro de su casa, no en el celular.</a:t>
            </a:r>
            <a:endParaRPr lang="en-US" sz="1900" dirty="0"/>
          </a:p>
        </p:txBody>
      </p:sp>
      <p:sp>
        <p:nvSpPr>
          <p:cNvPr id="18" name="Shape 13"/>
          <p:cNvSpPr/>
          <p:nvPr/>
        </p:nvSpPr>
        <p:spPr>
          <a:xfrm>
            <a:off x="6217920" y="3840480"/>
            <a:ext cx="5394960" cy="2057400"/>
          </a:xfrm>
          <a:prstGeom prst="roundRect">
            <a:avLst>
              <a:gd name="adj" fmla="val 66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492240" y="416052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3525" y="4381805"/>
            <a:ext cx="563270" cy="56327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726680" y="411480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Batería cargada</a:t>
            </a:r>
            <a:endParaRPr lang="en-US" sz="2400" dirty="0"/>
          </a:p>
        </p:txBody>
      </p:sp>
      <p:sp>
        <p:nvSpPr>
          <p:cNvPr id="22" name="Text 16"/>
          <p:cNvSpPr txBox="1"/>
          <p:nvPr/>
        </p:nvSpPr>
        <p:spPr>
          <a:xfrm>
            <a:off x="7726680" y="4709160"/>
            <a:ext cx="3657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Subir fotos y videos gasta batería.</a:t>
            </a:r>
            <a:endParaRPr lang="en-US" sz="190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¿Mi celular es Android o iPhone?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1188720" y="1463040"/>
            <a:ext cx="2194560" cy="3931920"/>
          </a:xfrm>
          <a:prstGeom prst="roundRect">
            <a:avLst>
              <a:gd name="adj" fmla="val 10417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298448" y="1737360"/>
            <a:ext cx="1975104" cy="347472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17320" y="1874520"/>
            <a:ext cx="1737360" cy="292608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417320" y="187452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417320" y="23317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783080" y="2423160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17320" y="271576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783080" y="2807208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417320" y="3099816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783080" y="3191256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17320" y="348386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783080" y="3575304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606040" y="4434840"/>
            <a:ext cx="548640" cy="54864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606040" y="4434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17" name="Shape 15"/>
          <p:cNvSpPr/>
          <p:nvPr/>
        </p:nvSpPr>
        <p:spPr>
          <a:xfrm>
            <a:off x="1188720" y="5532120"/>
            <a:ext cx="2194560" cy="411480"/>
          </a:xfrm>
          <a:prstGeom prst="roundRect">
            <a:avLst>
              <a:gd name="adj" fmla="val 22222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1188720" y="5532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0" y="1463040"/>
            <a:ext cx="2194560" cy="3931920"/>
          </a:xfrm>
          <a:prstGeom prst="roundRect">
            <a:avLst>
              <a:gd name="adj" fmla="val 10417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81728" y="1737360"/>
            <a:ext cx="1975104" cy="347472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00600" y="1874520"/>
            <a:ext cx="1737360" cy="292608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00600" y="187452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800600" y="233172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166360" y="2423160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800600" y="271576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66360" y="2807208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800600" y="3099816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166360" y="3191256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00600" y="348386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166360" y="3575304"/>
            <a:ext cx="12801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989320" y="4434840"/>
            <a:ext cx="548640" cy="54864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989320" y="4434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33" name="Shape 31"/>
          <p:cNvSpPr/>
          <p:nvPr/>
        </p:nvSpPr>
        <p:spPr>
          <a:xfrm>
            <a:off x="4572000" y="5532120"/>
            <a:ext cx="2194560" cy="411480"/>
          </a:xfrm>
          <a:prstGeom prst="roundRect">
            <a:avLst>
              <a:gd name="adj" fmla="val 22222"/>
            </a:avLst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572000" y="553212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iPhone</a:t>
            </a:r>
            <a:endParaRPr lang="en-US" sz="1600" dirty="0"/>
          </a:p>
        </p:txBody>
      </p:sp>
      <p:sp>
        <p:nvSpPr>
          <p:cNvPr id="35" name="Text 33"/>
          <p:cNvSpPr txBox="1"/>
          <p:nvPr/>
        </p:nvSpPr>
        <p:spPr>
          <a:xfrm>
            <a:off x="7589520" y="1554480"/>
            <a:ext cx="40233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Android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Samsung, Motorola, Xiaomi, Huawei y otras marcas. Descarga apps en la </a:t>
            </a:r>
            <a:pPr indent="0" marL="0">
              <a:buNone/>
            </a:pPr>
            <a:r>
              <a:rPr lang="en-US" sz="2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Play Store</a:t>
            </a:r>
            <a:endParaRPr lang="en-US" sz="2100" dirty="0"/>
          </a:p>
          <a:p>
            <a:pPr indent="0" marL="0"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2100" dirty="0"/>
          </a:p>
          <a:p>
            <a:pPr indent="0" marL="0">
              <a:buNone/>
            </a:pPr>
            <a:r>
              <a:rPr lang="en-US" sz="2100" b="1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iPhone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fabrica Apple (tiene una manzana atrás). Descarga apps en la </a:t>
            </a:r>
            <a:pPr indent="0" marL="0">
              <a:buNone/>
            </a:pPr>
            <a:r>
              <a:rPr lang="en-US" sz="21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Store</a:t>
            </a:r>
            <a:endParaRPr lang="en-US" sz="21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Instalar la aplicación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ya la tiene instalada, pase a la siguiente diapositiva.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566160"/>
          </a:xfrm>
          <a:prstGeom prst="roundRect">
            <a:avLst>
              <a:gd name="adj" fmla="val 384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57400"/>
            <a:ext cx="731520" cy="7315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894" y="2218334"/>
            <a:ext cx="409651" cy="40965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20574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Android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971800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Play Store (triángulo de colores).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en el buscador: Google Drive, OneDrive o Dropbox.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«Instalar» y luego «Abrir».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 suele venir ya instalado.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217920" y="1783080"/>
            <a:ext cx="5394960" cy="3566160"/>
          </a:xfrm>
          <a:prstGeom prst="roundRect">
            <a:avLst>
              <a:gd name="adj" fmla="val 384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92240" y="2057400"/>
            <a:ext cx="731520" cy="731520"/>
          </a:xfrm>
          <a:prstGeom prst="ellipse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174" y="2218334"/>
            <a:ext cx="409651" cy="40965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06640" y="20574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iPhone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6537960" y="2971800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App Store (letra A azul).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la lupa «Buscar» y escriba el nombre.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«Obtener». Puede pedir Face ID, huella o la clave de Apple.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termine, toque «Abrir».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548640" y="5577840"/>
            <a:ext cx="11064240" cy="731520"/>
          </a:xfrm>
          <a:prstGeom prst="roundRect">
            <a:avLst>
              <a:gd name="adj" fmla="val 18750"/>
            </a:avLst>
          </a:prstGeom>
          <a:solidFill>
            <a:srgbClr val="FCE9DC"/>
          </a:solidFill>
          <a:ln w="12700">
            <a:solidFill>
              <a:srgbClr val="FCE9D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1"/>
          <p:cNvSpPr txBox="1"/>
          <p:nvPr/>
        </p:nvSpPr>
        <p:spPr>
          <a:xfrm>
            <a:off x="822960" y="557784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Instale solo la app oficial: Google LLC, Microsoft Corporation o Dropbox, Inc. aparecen debajo del nombre.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Conozca la pantalla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2651760" cy="4297680"/>
          </a:xfrm>
          <a:prstGeom prst="roundRect">
            <a:avLst>
              <a:gd name="adj" fmla="val 8621"/>
            </a:avLst>
          </a:prstGeom>
          <a:solidFill>
            <a:srgbClr val="1F2937"/>
          </a:solidFill>
          <a:ln w="12700">
            <a:solidFill>
              <a:srgbClr val="1F2937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32688" y="1645920"/>
            <a:ext cx="2432304" cy="3840480"/>
          </a:xfrm>
          <a:prstGeom prst="roundRect">
            <a:avLst>
              <a:gd name="adj" fmla="val 451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51560" y="1783080"/>
            <a:ext cx="2194560" cy="292608"/>
          </a:xfrm>
          <a:prstGeom prst="roundRect">
            <a:avLst>
              <a:gd name="adj" fmla="val 50000"/>
            </a:avLst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1051560" y="1783080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Buscar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1051560" y="224028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417320" y="2331720"/>
            <a:ext cx="17373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1560" y="2624328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417320" y="2715768"/>
            <a:ext cx="17373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51560" y="3008376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417320" y="3099816"/>
            <a:ext cx="17373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51560" y="3392424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CBD5E1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417320" y="3483864"/>
            <a:ext cx="1737360" cy="91440"/>
          </a:xfrm>
          <a:prstGeom prst="rect">
            <a:avLst/>
          </a:prstGeom>
          <a:solidFill>
            <a:srgbClr val="E5E7EB"/>
          </a:solidFill>
          <a:ln w="12700">
            <a:solidFill>
              <a:srgbClr val="E5E7E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697480" y="4709160"/>
            <a:ext cx="548640" cy="5486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2697480" y="4709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endParaRPr lang="en-US" sz="2600" dirty="0"/>
          </a:p>
        </p:txBody>
      </p:sp>
      <p:sp>
        <p:nvSpPr>
          <p:cNvPr id="17" name="Shape 15"/>
          <p:cNvSpPr/>
          <p:nvPr/>
        </p:nvSpPr>
        <p:spPr>
          <a:xfrm>
            <a:off x="822960" y="5806440"/>
            <a:ext cx="2651760" cy="411480"/>
          </a:xfrm>
          <a:prstGeom prst="roundRect">
            <a:avLst>
              <a:gd name="adj" fmla="val 22222"/>
            </a:avLst>
          </a:prstGeom>
          <a:solidFill>
            <a:srgbClr val="16325C"/>
          </a:solidFill>
          <a:ln w="12700">
            <a:solidFill>
              <a:srgbClr val="16325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5806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tres apps se parecen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297680" y="1371600"/>
            <a:ext cx="822960" cy="82296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8731" y="1552651"/>
            <a:ext cx="460858" cy="460858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5349240" y="132588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Arriba: la barra de búsqueda</a:t>
            </a:r>
            <a:endParaRPr lang="en-US" sz="2200" dirty="0"/>
          </a:p>
        </p:txBody>
      </p:sp>
      <p:sp>
        <p:nvSpPr>
          <p:cNvPr id="22" name="Text 19"/>
          <p:cNvSpPr txBox="1"/>
          <p:nvPr/>
        </p:nvSpPr>
        <p:spPr>
          <a:xfrm>
            <a:off x="5349240" y="178308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Escriba parte del nombre del archivo para encontrarlo.</a:t>
            </a:r>
            <a:endParaRPr lang="en-US" sz="1800" dirty="0"/>
          </a:p>
        </p:txBody>
      </p:sp>
      <p:sp>
        <p:nvSpPr>
          <p:cNvPr id="23" name="Shape 20"/>
          <p:cNvSpPr/>
          <p:nvPr/>
        </p:nvSpPr>
        <p:spPr>
          <a:xfrm>
            <a:off x="4297680" y="2560320"/>
            <a:ext cx="822960" cy="82296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2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731" y="2741371"/>
            <a:ext cx="460858" cy="460858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5349240" y="251460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Botón «+»</a:t>
            </a:r>
            <a:endParaRPr lang="en-US" sz="2200" dirty="0"/>
          </a:p>
        </p:txBody>
      </p:sp>
      <p:sp>
        <p:nvSpPr>
          <p:cNvPr id="26" name="Text 22"/>
          <p:cNvSpPr txBox="1"/>
          <p:nvPr/>
        </p:nvSpPr>
        <p:spPr>
          <a:xfrm>
            <a:off x="5349240" y="297180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Sirve para subir fotos, crear carpetas o escanear papeles.</a:t>
            </a:r>
            <a:endParaRPr lang="en-US" sz="1800" dirty="0"/>
          </a:p>
        </p:txBody>
      </p:sp>
      <p:sp>
        <p:nvSpPr>
          <p:cNvPr id="27" name="Shape 23"/>
          <p:cNvSpPr/>
          <p:nvPr/>
        </p:nvSpPr>
        <p:spPr>
          <a:xfrm>
            <a:off x="4297680" y="3749040"/>
            <a:ext cx="822960" cy="82296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8731" y="3930091"/>
            <a:ext cx="460858" cy="460858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5349240" y="370332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puntos junto a cada archivo</a:t>
            </a:r>
            <a:endParaRPr lang="en-US" sz="2200" dirty="0"/>
          </a:p>
        </p:txBody>
      </p:sp>
      <p:sp>
        <p:nvSpPr>
          <p:cNvPr id="30" name="Text 25"/>
          <p:cNvSpPr txBox="1"/>
          <p:nvPr/>
        </p:nvSpPr>
        <p:spPr>
          <a:xfrm>
            <a:off x="5349240" y="416052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opciones: compartir, descargar, cambiar nombre, eliminar.</a:t>
            </a:r>
            <a:endParaRPr lang="en-US" sz="1800" dirty="0"/>
          </a:p>
        </p:txBody>
      </p:sp>
      <p:sp>
        <p:nvSpPr>
          <p:cNvPr id="31" name="Shape 26"/>
          <p:cNvSpPr/>
          <p:nvPr/>
        </p:nvSpPr>
        <p:spPr>
          <a:xfrm>
            <a:off x="4297680" y="4937760"/>
            <a:ext cx="822960" cy="82296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3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731" y="5118811"/>
            <a:ext cx="460858" cy="460858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5349240" y="489204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foto o inicial de perfil</a:t>
            </a:r>
            <a:endParaRPr lang="en-US" sz="2200" dirty="0"/>
          </a:p>
        </p:txBody>
      </p:sp>
      <p:sp>
        <p:nvSpPr>
          <p:cNvPr id="34" name="Text 28"/>
          <p:cNvSpPr txBox="1"/>
          <p:nvPr/>
        </p:nvSpPr>
        <p:spPr>
          <a:xfrm>
            <a:off x="5349240" y="5349240"/>
            <a:ext cx="6309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Muestra la cuenta, el espacio usado y la configuración.</a:t>
            </a:r>
            <a:endParaRPr lang="en-US" sz="1800" dirty="0"/>
          </a:p>
        </p:txBody>
      </p:sp>
      <p:sp>
        <p:nvSpPr>
          <p:cNvPr id="35" name="Text 29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2121408" cy="502920"/>
          </a:xfrm>
          <a:prstGeom prst="roundRect">
            <a:avLst>
              <a:gd name="adj" fmla="val 18182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2121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Subir una foto desde el celular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4708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app Drive y entre con su cuenta de Gmail.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788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71576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el botón «+» de colores.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58444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«Subir».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52628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45312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la foto en la galería y tóquela.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48640" y="5394960"/>
            <a:ext cx="640080" cy="640080"/>
          </a:xfrm>
          <a:prstGeom prst="ellipse">
            <a:avLst/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94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532180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Espere el aviso de subida completa.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229600" y="1920240"/>
            <a:ext cx="3383280" cy="402336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594360" cy="594360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9189720" y="21945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iPhone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8503920" y="2926080"/>
            <a:ext cx="28346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primera vez, el iPhone pregunta si Drive puede ver sus fotos. Elija «Permitir acceso a todas las fotos».</a:t>
            </a:r>
            <a:endParaRPr lang="en-US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536192" cy="502920"/>
          </a:xfrm>
          <a:prstGeom prst="roundRect">
            <a:avLst>
              <a:gd name="adj" fmla="val 18182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536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Subir una foto desde el celular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4708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app OneDrive y entre con su Hotmail u Outlook.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92608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85292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el botón «+».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93192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931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85876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«Cargar» (en iPhone puede decir «Cargar fotos»).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640080" cy="640080"/>
          </a:xfrm>
          <a:prstGeom prst="ellipse">
            <a:avLst/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937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86460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Seleccione una o varias fotos y toque «Listo» o «Cargar».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229600" y="1920240"/>
            <a:ext cx="3383280" cy="402336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594360" cy="59436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189720" y="21945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 saber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8503920" y="2926080"/>
            <a:ext cx="28346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 tiene su propia sección «Fotos» donde ve todas las imágenes guardadas, ordenadas por fecha.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389888" cy="502920"/>
          </a:xfrm>
          <a:prstGeom prst="roundRect">
            <a:avLst>
              <a:gd name="adj" fmla="val 18182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38988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Subir una foto desde el celular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4708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app Dropbox y cree su cuenta o inicie sesión.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92608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926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85292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el botón «+».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93192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931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85876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«Subir fotos» o «Cargar fotos».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937760"/>
            <a:ext cx="640080" cy="640080"/>
          </a:xfrm>
          <a:prstGeom prst="ellipse">
            <a:avLst/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9377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86460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Marque las fotos y toque «Subir».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229600" y="1920240"/>
            <a:ext cx="3383280" cy="402336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594360" cy="59436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9189720" y="21945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Bueno saber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8503920" y="2926080"/>
            <a:ext cx="28346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solo 2 GB gratis, Dropbox sirve más para recibir carpetas que otros le comparten que para guardar todo su celular.</a:t>
            </a:r>
            <a:endParaRPr lang="en-US" sz="1700" dirty="0"/>
          </a:p>
        </p:txBody>
      </p:sp>
      <p:sp>
        <p:nvSpPr>
          <p:cNvPr id="21" name="Text 1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Guardar desde la Galería o Fotos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Otra forma rápida: empezar desde la foto, sin abrir primero la app de la nube.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4297680"/>
          </a:xfrm>
          <a:prstGeom prst="roundRect">
            <a:avLst>
              <a:gd name="adj" fmla="val 3191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57400"/>
            <a:ext cx="731520" cy="7315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894" y="2218334"/>
            <a:ext cx="409651" cy="40965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20574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Android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971800"/>
            <a:ext cx="47548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Galería (o Google Fotos).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la foto y luego «Compartir».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«Guardar en Drive», OneDrive o Dropbox.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«Guardar» o «Subir».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217920" y="1783080"/>
            <a:ext cx="5394960" cy="4297680"/>
          </a:xfrm>
          <a:prstGeom prst="roundRect">
            <a:avLst>
              <a:gd name="adj" fmla="val 3191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92240" y="2057400"/>
            <a:ext cx="731520" cy="731520"/>
          </a:xfrm>
          <a:prstGeom prst="ellipse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174" y="2218334"/>
            <a:ext cx="409651" cy="40965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06640" y="20574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iPhone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6537960" y="2971800"/>
            <a:ext cx="475488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la app Fotos.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la foto y el botón Compartir (cuadro con flecha hacia arriba).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Deslice la fila de apps y elija Drive, OneDrive o Dropbox. Si no aparece, toque «Más».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 con «Subir» o «Guardar».</a:t>
            </a:r>
            <a:endParaRPr lang="en-US" sz="19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Guardar un documento que llegó por WhatsApp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Útil para recetas médicas, facturas o documentos que le envía la familia.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5394960" cy="3566160"/>
          </a:xfrm>
          <a:prstGeom prst="roundRect">
            <a:avLst>
              <a:gd name="adj" fmla="val 384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57400"/>
            <a:ext cx="731520" cy="7315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894" y="2218334"/>
            <a:ext cx="409651" cy="40965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20574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766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Android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971800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Abra el chat y toque el documento o la foto.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los tres puntos o «Compartir».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la app de la nube y la carpeta.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«Guardar».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6217920" y="1783080"/>
            <a:ext cx="5394960" cy="3566160"/>
          </a:xfrm>
          <a:prstGeom prst="roundRect">
            <a:avLst>
              <a:gd name="adj" fmla="val 384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492240" y="2057400"/>
            <a:ext cx="731520" cy="731520"/>
          </a:xfrm>
          <a:prstGeom prst="ellipse">
            <a:avLst/>
          </a:prstGeom>
          <a:solidFill>
            <a:srgbClr val="334155"/>
          </a:solidFill>
          <a:ln w="12700">
            <a:solidFill>
              <a:srgbClr val="334155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174" y="2218334"/>
            <a:ext cx="409651" cy="40965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406640" y="205740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3341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iPhone</a:t>
            </a:r>
            <a:endParaRPr lang="en-US" sz="2800" dirty="0"/>
          </a:p>
        </p:txBody>
      </p:sp>
      <p:sp>
        <p:nvSpPr>
          <p:cNvPr id="13" name="Text 9"/>
          <p:cNvSpPr txBox="1"/>
          <p:nvPr/>
        </p:nvSpPr>
        <p:spPr>
          <a:xfrm>
            <a:off x="6537960" y="2971800"/>
            <a:ext cx="47548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Mantenga presionado el documento o la foto.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«Reenviar» y luego el botón Compartir, o «Compartir» directamente.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Drive, OneDrive, Dropbox o «Guardar en Archivos».</a:t>
            </a:r>
            <a:endParaRPr lang="en-US" sz="19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9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«Guardar».</a:t>
            </a:r>
            <a:endParaRPr lang="en-US" sz="1900" dirty="0"/>
          </a:p>
        </p:txBody>
      </p:sp>
      <p:sp>
        <p:nvSpPr>
          <p:cNvPr id="14" name="Shape 10"/>
          <p:cNvSpPr/>
          <p:nvPr/>
        </p:nvSpPr>
        <p:spPr>
          <a:xfrm>
            <a:off x="548640" y="5577840"/>
            <a:ext cx="11064240" cy="731520"/>
          </a:xfrm>
          <a:prstGeom prst="roundRect">
            <a:avLst>
              <a:gd name="adj" fmla="val 18750"/>
            </a:avLst>
          </a:prstGeom>
          <a:solidFill>
            <a:srgbClr val="FCE9DC"/>
          </a:solidFill>
          <a:ln w="12700">
            <a:solidFill>
              <a:srgbClr val="FCE9D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5" name="Text 11"/>
          <p:cNvSpPr txBox="1"/>
          <p:nvPr/>
        </p:nvSpPr>
        <p:spPr>
          <a:xfrm>
            <a:off x="822960" y="557784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nombres cambian según la versión de WhatsApp. Busque siempre la palabra «Compartir».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Compartir desde el celular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1325880" y="155448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7398" y="1815998"/>
            <a:ext cx="665683" cy="66568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880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los tres puntos del archivo</a:t>
            </a:r>
            <a:endParaRPr lang="en-US" sz="20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3240" y="1920240"/>
            <a:ext cx="457200" cy="4572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4206240" y="155448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7758" y="1815998"/>
            <a:ext cx="665683" cy="665683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3429000" y="2880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Elija «Copiar enlace»</a:t>
            </a:r>
            <a:endParaRPr lang="en-US" sz="20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920240"/>
            <a:ext cx="457200" cy="457200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7086600" y="155448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8118" y="1815998"/>
            <a:ext cx="665683" cy="665683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6309360" y="2880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Péguelo en WhatsApp o en un correo</a:t>
            </a:r>
            <a:endParaRPr lang="en-US" sz="2000" dirty="0"/>
          </a:p>
        </p:txBody>
      </p:sp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3960" y="1920240"/>
            <a:ext cx="457200" cy="457200"/>
          </a:xfrm>
          <a:prstGeom prst="rect">
            <a:avLst/>
          </a:prstGeom>
        </p:spPr>
      </p:pic>
      <p:sp>
        <p:nvSpPr>
          <p:cNvPr id="15" name="Shape 7"/>
          <p:cNvSpPr/>
          <p:nvPr/>
        </p:nvSpPr>
        <p:spPr>
          <a:xfrm>
            <a:off x="9966960" y="1554480"/>
            <a:ext cx="1188720" cy="11887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28478" y="1815998"/>
            <a:ext cx="665683" cy="665683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9189720" y="288036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Envíe el mensaje</a:t>
            </a:r>
            <a:endParaRPr lang="en-US" sz="2000" dirty="0"/>
          </a:p>
        </p:txBody>
      </p:sp>
      <p:sp>
        <p:nvSpPr>
          <p:cNvPr id="18" name="Shape 9"/>
          <p:cNvSpPr/>
          <p:nvPr/>
        </p:nvSpPr>
        <p:spPr>
          <a:xfrm>
            <a:off x="548640" y="4114800"/>
            <a:ext cx="11064240" cy="1874520"/>
          </a:xfrm>
          <a:prstGeom prst="roundRect">
            <a:avLst>
              <a:gd name="adj" fmla="val 7317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0"/>
          <p:cNvSpPr txBox="1"/>
          <p:nvPr/>
        </p:nvSpPr>
        <p:spPr>
          <a:xfrm>
            <a:off x="822960" y="425196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pegar: </a:t>
            </a:r>
            <a:pPr indent="0" marL="0">
              <a:spcAft>
                <a:spcPts val="1000"/>
              </a:spcAft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mantenga el dedo presionado en el espacio donde escribe el mensaje y toque «Pegar».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i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Quien tenga el enlace puede ver el archivo. Compártalo solo con personas de confianza.</a:t>
            </a:r>
            <a:endParaRPr lang="en-US" sz="2000" dirty="0"/>
          </a:p>
        </p:txBody>
      </p:sp>
      <p:sp>
        <p:nvSpPr>
          <p:cNvPr id="20" name="Text 11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Copia automática de las fotos</a:t>
            </a:r>
            <a:endParaRPr lang="en-US" sz="3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foto nueva sube sola a la nube. Si pierde el celular, sus fotos siguen a salvo.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7498080" cy="960120"/>
          </a:xfrm>
          <a:prstGeom prst="roundRect">
            <a:avLst>
              <a:gd name="adj" fmla="val 1428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2084832"/>
            <a:ext cx="1554480" cy="548640"/>
          </a:xfrm>
          <a:prstGeom prst="roundRect">
            <a:avLst>
              <a:gd name="adj" fmla="val 16667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08483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2468880" y="1874520"/>
            <a:ext cx="5486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Google Fotos → su foto de perfil → «Activar copia de seguridad».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3017520"/>
            <a:ext cx="7498080" cy="960120"/>
          </a:xfrm>
          <a:prstGeom prst="roundRect">
            <a:avLst>
              <a:gd name="adj" fmla="val 1428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3227832"/>
            <a:ext cx="1554480" cy="548640"/>
          </a:xfrm>
          <a:prstGeom prst="roundRect">
            <a:avLst>
              <a:gd name="adj" fmla="val 16667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22783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2468880" y="3017520"/>
            <a:ext cx="5486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OneDrive → Fotos → «Copia de seguridad de la cámara» → activar.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548640" y="4160520"/>
            <a:ext cx="7498080" cy="960120"/>
          </a:xfrm>
          <a:prstGeom prst="roundRect">
            <a:avLst>
              <a:gd name="adj" fmla="val 14286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31520" y="4370832"/>
            <a:ext cx="1554480" cy="548640"/>
          </a:xfrm>
          <a:prstGeom prst="roundRect">
            <a:avLst>
              <a:gd name="adj" fmla="val 16667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" y="437083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2468880" y="4160520"/>
            <a:ext cx="5486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Dropbox → Cuenta o Configuración → «Copias de seguridad de la cámara».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8412480" y="1874520"/>
            <a:ext cx="3200400" cy="3246120"/>
          </a:xfrm>
          <a:prstGeom prst="roundRect">
            <a:avLst>
              <a:gd name="adj" fmla="val 4286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641080" y="2057400"/>
            <a:ext cx="27432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iPhone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Permita el acceso a «todas las fotos» y abra la app de vez en cuando para que termine de subir. Apple también ofrece iCloud, con 5 GB gratis.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548640" y="5440680"/>
            <a:ext cx="11064240" cy="731520"/>
          </a:xfrm>
          <a:prstGeom prst="roundRect">
            <a:avLst>
              <a:gd name="adj" fmla="val 18750"/>
            </a:avLst>
          </a:prstGeom>
          <a:solidFill>
            <a:srgbClr val="FCE9DC"/>
          </a:solidFill>
          <a:ln w="12700">
            <a:solidFill>
              <a:srgbClr val="FCE9D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22960" y="5440680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«solo con Wi-Fi» para no gastar datos. Use un solo servicio de copia, no los tres a la vez.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¿Cuánto espacio me queda?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3474720" cy="3291840"/>
          </a:xfrm>
          <a:prstGeom prst="roundRect">
            <a:avLst>
              <a:gd name="adj" fmla="val 41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463040"/>
            <a:ext cx="3474720" cy="731520"/>
          </a:xfrm>
          <a:prstGeom prst="roundRect">
            <a:avLst>
              <a:gd name="adj" fmla="val 12500"/>
            </a:avLst>
          </a:prstGeom>
          <a:solidFill>
            <a:srgbClr val="1E8E3E"/>
          </a:solidFill>
          <a:ln w="12700">
            <a:solidFill>
              <a:srgbClr val="1E8E3E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 Drive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3172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1E8E3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 GB</a:t>
            </a:r>
            <a:endParaRPr lang="en-US" sz="50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33756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su foto de perfil → «Almacenamiento».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297680" y="1463040"/>
            <a:ext cx="3474720" cy="3291840"/>
          </a:xfrm>
          <a:prstGeom prst="roundRect">
            <a:avLst>
              <a:gd name="adj" fmla="val 41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297680" y="1463040"/>
            <a:ext cx="3474720" cy="731520"/>
          </a:xfrm>
          <a:prstGeom prst="roundRect">
            <a:avLst>
              <a:gd name="adj" fmla="val 12500"/>
            </a:avLst>
          </a:prstGeom>
          <a:solidFill>
            <a:srgbClr val="0078D4"/>
          </a:solidFill>
          <a:ln w="12700">
            <a:solidFill>
              <a:srgbClr val="0078D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297680" y="14630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OneDrive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4297680" y="233172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0078D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GB</a:t>
            </a:r>
            <a:endParaRPr lang="en-US" sz="50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333756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su foto o «Yo» → aparece el espacio usado.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046720" y="1463040"/>
            <a:ext cx="3474720" cy="3291840"/>
          </a:xfrm>
          <a:prstGeom prst="roundRect">
            <a:avLst>
              <a:gd name="adj" fmla="val 4167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046720" y="1463040"/>
            <a:ext cx="3474720" cy="731520"/>
          </a:xfrm>
          <a:prstGeom prst="roundRect">
            <a:avLst>
              <a:gd name="adj" fmla="val 12500"/>
            </a:avLst>
          </a:prstGeom>
          <a:solidFill>
            <a:srgbClr val="3949AB"/>
          </a:solidFill>
          <a:ln w="12700">
            <a:solidFill>
              <a:srgbClr val="3949A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46720" y="146304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Dropbox</a:t>
            </a:r>
            <a:endParaRPr lang="en-US" sz="2200" dirty="0"/>
          </a:p>
        </p:txBody>
      </p:sp>
      <p:sp>
        <p:nvSpPr>
          <p:cNvPr id="16" name="Text 14"/>
          <p:cNvSpPr txBox="1"/>
          <p:nvPr/>
        </p:nvSpPr>
        <p:spPr>
          <a:xfrm>
            <a:off x="8046720" y="233172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5000" b="1" dirty="0">
                <a:solidFill>
                  <a:srgbClr val="3949A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GB</a:t>
            </a:r>
            <a:endParaRPr lang="en-US" sz="50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3337560"/>
            <a:ext cx="2926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«Cuenta» → aparece el espacio usado.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548640" y="5029200"/>
            <a:ext cx="11064240" cy="1097280"/>
          </a:xfrm>
          <a:prstGeom prst="roundRect">
            <a:avLst>
              <a:gd name="adj" fmla="val 12500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822960" y="50292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¿Se llenó? </a:t>
            </a:r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Borre videos largos y fotos repetidas. Los videos ocupan mucho más espacio que las fotos.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Celular seguro, nube segura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9925" y="1912925"/>
            <a:ext cx="563270" cy="56327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783080" y="1645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Bloqueo de pantalla</a:t>
            </a:r>
            <a:endParaRPr lang="en-US" sz="2300" dirty="0"/>
          </a:p>
        </p:txBody>
      </p:sp>
      <p:sp>
        <p:nvSpPr>
          <p:cNvPr id="6" name="Text 3"/>
          <p:cNvSpPr txBox="1"/>
          <p:nvPr/>
        </p:nvSpPr>
        <p:spPr>
          <a:xfrm>
            <a:off x="1783080" y="224028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un PIN, huella o reconocimiento facial. Si pierde el celular, nadie abre su nube.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217920" y="169164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205" y="1912925"/>
            <a:ext cx="563270" cy="56327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7452360" y="164592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apps oficiales</a:t>
            </a:r>
            <a:endParaRPr lang="en-US" sz="2300" dirty="0"/>
          </a:p>
        </p:txBody>
      </p:sp>
      <p:sp>
        <p:nvSpPr>
          <p:cNvPr id="10" name="Text 6"/>
          <p:cNvSpPr txBox="1"/>
          <p:nvPr/>
        </p:nvSpPr>
        <p:spPr>
          <a:xfrm>
            <a:off x="7452360" y="224028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Descargue de Play Store o App Store y revise el nombre de la empresa.</a:t>
            </a:r>
            <a:endParaRPr lang="en-US" sz="1800" dirty="0"/>
          </a:p>
        </p:txBody>
      </p:sp>
      <p:sp>
        <p:nvSpPr>
          <p:cNvPr id="11" name="Shape 7"/>
          <p:cNvSpPr/>
          <p:nvPr/>
        </p:nvSpPr>
        <p:spPr>
          <a:xfrm>
            <a:off x="548640" y="402336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25" y="4244645"/>
            <a:ext cx="563270" cy="56327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783080" y="39776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Mensajes sospechosos</a:t>
            </a:r>
            <a:endParaRPr lang="en-US" sz="2300" dirty="0"/>
          </a:p>
        </p:txBody>
      </p:sp>
      <p:sp>
        <p:nvSpPr>
          <p:cNvPr id="14" name="Text 9"/>
          <p:cNvSpPr txBox="1"/>
          <p:nvPr/>
        </p:nvSpPr>
        <p:spPr>
          <a:xfrm>
            <a:off x="1783080" y="457200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Nadie legítimo le pide la contraseña o un código por WhatsApp.</a:t>
            </a:r>
            <a:endParaRPr lang="en-US" sz="1800" dirty="0"/>
          </a:p>
        </p:txBody>
      </p:sp>
      <p:sp>
        <p:nvSpPr>
          <p:cNvPr id="15" name="Shape 10"/>
          <p:cNvSpPr/>
          <p:nvPr/>
        </p:nvSpPr>
        <p:spPr>
          <a:xfrm>
            <a:off x="6217920" y="4023360"/>
            <a:ext cx="1005840" cy="100584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9205" y="4244645"/>
            <a:ext cx="563270" cy="56327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452360" y="39776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presta o vende el celular</a:t>
            </a:r>
            <a:endParaRPr lang="en-US" sz="2300" dirty="0"/>
          </a:p>
        </p:txBody>
      </p:sp>
      <p:sp>
        <p:nvSpPr>
          <p:cNvPr id="18" name="Text 12"/>
          <p:cNvSpPr txBox="1"/>
          <p:nvPr/>
        </p:nvSpPr>
        <p:spPr>
          <a:xfrm>
            <a:off x="7452360" y="4572000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6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sesión en cada app desde su perfil antes de entregarlo.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algo no funciona</a:t>
            </a:r>
            <a:endParaRPr lang="en-US" sz="3800" dirty="0"/>
          </a:p>
        </p:txBody>
      </p:sp>
      <p:sp>
        <p:nvSpPr>
          <p:cNvPr id="3" name="Shape 1"/>
          <p:cNvSpPr/>
          <p:nvPr/>
        </p:nvSpPr>
        <p:spPr>
          <a:xfrm>
            <a:off x="548640" y="1417320"/>
            <a:ext cx="5394960" cy="137160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822960" y="152704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foto no sube</a:t>
            </a:r>
            <a:endParaRPr lang="en-US" sz="21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20116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que tenga Wi-Fi o datos. Deje la app abierta unos minutos.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217920" y="1417320"/>
            <a:ext cx="5394960" cy="137160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492240" y="152704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veo mis fotos al elegir</a:t>
            </a:r>
            <a:endParaRPr lang="en-US" sz="2100" dirty="0"/>
          </a:p>
        </p:txBody>
      </p:sp>
      <p:sp>
        <p:nvSpPr>
          <p:cNvPr id="8" name="Text 6"/>
          <p:cNvSpPr txBox="1"/>
          <p:nvPr/>
        </p:nvSpPr>
        <p:spPr>
          <a:xfrm>
            <a:off x="6492240" y="20116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 permiso a la app para ver las fotos: en Ajustes del celular → la app → Fotos.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48640" y="3017520"/>
            <a:ext cx="5394960" cy="137160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822960" y="312724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«Almacenamiento lleno»</a:t>
            </a:r>
            <a:endParaRPr lang="en-US" sz="21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6118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Borre videos largos o fotos repetidas, o pague más espacio.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6217920" y="3017520"/>
            <a:ext cx="5394960" cy="137160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492240" y="312724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Olvidé la contraseña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6492240" y="36118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Toque «¿Olvidaste tu contraseña?» en la app. Nunca la pida por mensajes.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548640" y="4617720"/>
            <a:ext cx="5394960" cy="137160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822960" y="472744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encuentro un archivo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2120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la lupa o barra de búsqueda y escriba parte del nombre.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217920" y="4617720"/>
            <a:ext cx="5394960" cy="1371600"/>
          </a:xfrm>
          <a:prstGeom prst="roundRect">
            <a:avLst>
              <a:gd name="adj" fmla="val 10000"/>
            </a:avLst>
          </a:prstGeom>
          <a:solidFill>
            <a:srgbClr val="F3F6FA"/>
          </a:solidFill>
          <a:ln w="12700">
            <a:solidFill>
              <a:srgbClr val="F3F6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492240" y="4727448"/>
            <a:ext cx="4846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app se ve distinta</a:t>
            </a:r>
            <a:endParaRPr lang="en-US" sz="210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5212080"/>
            <a:ext cx="4846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apps se actualizan. Busque el «+» o los tres puntos.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11480"/>
            <a:ext cx="1536192" cy="502920"/>
          </a:xfrm>
          <a:prstGeom prst="roundRect">
            <a:avLst>
              <a:gd name="adj" fmla="val 1818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411480"/>
            <a:ext cx="15361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Práctica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05840"/>
            <a:ext cx="110916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632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Ejercicio con su celular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920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4708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Instale o abra Google Drive u OneDrive.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7889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271576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Tome una foto de su mano y súbala con el botón «+».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48640" y="365760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6576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1417320" y="358444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la Galería o Fotos, comparta otra foto a la misma app.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48640" y="452628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526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445312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 el enlace de una foto y envíelo por WhatsApp a un compañero.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48640" y="5394960"/>
            <a:ext cx="640080" cy="64008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53949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5321808"/>
            <a:ext cx="649224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cuánto espacio le queda.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8229600" y="1920240"/>
            <a:ext cx="3383280" cy="4023360"/>
          </a:xfrm>
          <a:prstGeom prst="roundRect">
            <a:avLst>
              <a:gd name="adj" fmla="val 4054"/>
            </a:avLst>
          </a:prstGeom>
          <a:solidFill>
            <a:srgbClr val="E8F1FA"/>
          </a:solidFill>
          <a:ln w="12700">
            <a:solidFill>
              <a:srgbClr val="E8F1FA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0" y="2148840"/>
            <a:ext cx="594360" cy="594360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9189720" y="219456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632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Trabajo en parejas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8503920" y="2926080"/>
            <a:ext cx="283464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Siéntese junto a alguien con el mismo tipo de celular (Android con Android, iPhone con iPhone) para ayudarse.</a:t>
            </a:r>
            <a:endParaRPr lang="en-US" sz="170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6355080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UQ Mayores · La nube en mi celular   |   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632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recordar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9574" y="1715414"/>
            <a:ext cx="409651" cy="40965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508760" y="15544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botón «+» sube archivos; los tres puntos abren las opciones.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48640" y="256032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74" y="2721254"/>
            <a:ext cx="409651" cy="409651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508760" y="256032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la Galería o Fotos, «Compartir» también guarda en la nube.</a:t>
            </a:r>
            <a:endParaRPr lang="en-US" sz="2400" dirty="0"/>
          </a:p>
        </p:txBody>
      </p:sp>
      <p:sp>
        <p:nvSpPr>
          <p:cNvPr id="9" name="Shape 5"/>
          <p:cNvSpPr/>
          <p:nvPr/>
        </p:nvSpPr>
        <p:spPr>
          <a:xfrm>
            <a:off x="548640" y="35661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74" y="3727094"/>
            <a:ext cx="409651" cy="409651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508760" y="356616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la copia de fotos en un solo servicio y con Wi-Fi.</a:t>
            </a:r>
            <a:endParaRPr lang="en-US" sz="2400" dirty="0"/>
          </a:p>
        </p:txBody>
      </p:sp>
      <p:sp>
        <p:nvSpPr>
          <p:cNvPr id="12" name="Shape 7"/>
          <p:cNvSpPr/>
          <p:nvPr/>
        </p:nvSpPr>
        <p:spPr>
          <a:xfrm>
            <a:off x="548640" y="45720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74" y="4732934"/>
            <a:ext cx="409651" cy="409651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1508760" y="45720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Bloquee su celular y descargue solo apps oficiales.</a:t>
            </a:r>
            <a:endParaRPr lang="en-US" sz="2400" dirty="0"/>
          </a:p>
        </p:txBody>
      </p:sp>
      <p:sp>
        <p:nvSpPr>
          <p:cNvPr id="15" name="Shape 9"/>
          <p:cNvSpPr/>
          <p:nvPr/>
        </p:nvSpPr>
        <p:spPr>
          <a:xfrm>
            <a:off x="548640" y="5577840"/>
            <a:ext cx="731520" cy="731520"/>
          </a:xfrm>
          <a:prstGeom prst="ellipse">
            <a:avLst/>
          </a:prstGeom>
          <a:solidFill>
            <a:srgbClr val="CFE0F5"/>
          </a:solidFill>
          <a:ln w="12700">
            <a:solidFill>
              <a:srgbClr val="CFE0F5"/>
            </a:solidFill>
            <a:prstDash val="solid"/>
          </a:ln>
        </p:spPr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574" y="5738774"/>
            <a:ext cx="409651" cy="409651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508760" y="5577840"/>
            <a:ext cx="5486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CFE0F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¿Preguntas?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nube en mi celular</dc:title>
  <dc:subject>PptxGenJS Presentation</dc:subject>
  <dc:creator>UQ Mayores - Competencias digitales</dc:creator>
  <cp:lastModifiedBy>UQ Mayores - Competencias digitales</cp:lastModifiedBy>
  <cp:revision>1</cp:revision>
  <dcterms:created xsi:type="dcterms:W3CDTF">2026-09-30T18:09:16Z</dcterms:created>
  <dcterms:modified xsi:type="dcterms:W3CDTF">2026-09-30T18:09:16Z</dcterms:modified>
</cp:coreProperties>
</file>