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Bienvenida. Pregunte al grupo: ¿alguna vez perdió fotos porque se le dañó o le robaron el celular? Esa es la razón de esta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la analogía del armario o de la caja fuerte del banco. Enfatice que no es una nube real: son computadores muy grandes de empresas como Google y Microsoft.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tres hacen lo mismo. La diferencia es cuánto espacio regalan y qué cuenta se necesita. La equivalencia de fotos es aproximada: depende de la calidad de la cámara. Los tres ofrecen más espacio pagando una mensualidad.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Haga la demostración en vivo en el proyector. Pida que cada persona suba una foto de prueba.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nombres de los botones cambian con las actualizaciones. Enseñe a buscar el signo más o la palabra "cargar/subir" en lugar de memorizar el nombre exacto.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Recuerde: con copia activada, el espacio gratuito se llena. Revise el espacio disponible cada cierto tiempo.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servicios nunca piden la contraseña por correo ni por WhatsApp. Ante la duda, entre escribiendo usted mismo la dirección en el navegador.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097280"/>
            <a:ext cx="1463040" cy="14630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4829" y="1419149"/>
            <a:ext cx="819302" cy="81930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 archivos en la nube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840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Guía práctica de Google Drive, Dropbox y OneDrive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para Mayores · UQ Mayores · Competencias digitales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es «la nube»?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65836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un espacio para guardar sus archivos en internet, no en su celular ni en su computador.</a:t>
            </a:r>
            <a:endParaRPr lang="en-US" sz="2400" dirty="0"/>
          </a:p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Imagine un </a:t>
            </a:r>
            <a:pPr indent="0" marL="0">
              <a:buNone/>
            </a:pPr>
            <a:r>
              <a:rPr lang="en-US" sz="2400" b="1" dirty="0">
                <a:solidFill>
                  <a:srgbClr val="E87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armario seguro fuera de casa</a:t>
            </a:r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usted guarda allí sus fotos y documentos, y puede abrirlo desde cualquier aparato con su usuario y contraseña.</a:t>
            </a:r>
            <a:endParaRPr lang="en-US" sz="2400" dirty="0"/>
          </a:p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el celular se pierde o se daña, sus archivos siguen en la nube.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7680960" y="1463040"/>
            <a:ext cx="3931920" cy="4389120"/>
          </a:xfrm>
          <a:prstGeom prst="roundRect">
            <a:avLst>
              <a:gd name="adj" fmla="val 3488"/>
            </a:avLst>
          </a:prstGeom>
          <a:solidFill>
            <a:srgbClr val="E8F1FA"/>
          </a:solidFill>
          <a:ln w="12700">
            <a:solidFill>
              <a:srgbClr val="E8F1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869680" y="1783080"/>
            <a:ext cx="1554480" cy="1554480"/>
          </a:xfrm>
          <a:prstGeom prst="ellipse">
            <a:avLst/>
          </a:prstGeom>
          <a:solidFill>
            <a:srgbClr val="16325C"/>
          </a:solidFill>
          <a:ln w="12700">
            <a:solidFill>
              <a:srgbClr val="16325C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1666" y="2125066"/>
            <a:ext cx="870509" cy="870509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3880" y="3886200"/>
            <a:ext cx="731520" cy="7315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8001000" y="47091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Celular</a:t>
            </a:r>
            <a:endParaRPr lang="en-US" sz="16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3886200"/>
            <a:ext cx="731520" cy="7315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9189720" y="47091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Computador</a:t>
            </a:r>
            <a:endParaRPr lang="en-US" sz="16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1320" y="3886200"/>
            <a:ext cx="731520" cy="73152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10378440" y="47091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Tableta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7863840" y="52120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mismos archivos en todos sus aparatos</a:t>
            </a:r>
            <a:endParaRPr lang="en-US" sz="1500" dirty="0"/>
          </a:p>
        </p:txBody>
      </p:sp>
      <p:sp>
        <p:nvSpPr>
          <p:cNvPr id="14" name="Text 8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Competencias digitales   |   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¿Para qué me sirve?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548640" y="1508760"/>
            <a:ext cx="5394960" cy="2057400"/>
          </a:xfrm>
          <a:prstGeom prst="roundRect">
            <a:avLst>
              <a:gd name="adj" fmla="val 6667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182880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245" y="2050085"/>
            <a:ext cx="563270" cy="56327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57400" y="17830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perder sus recuerdos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057400" y="237744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Fotos y documentos quedan a salvo aunque el celular se dañe.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217920" y="1508760"/>
            <a:ext cx="5394960" cy="2057400"/>
          </a:xfrm>
          <a:prstGeom prst="roundRect">
            <a:avLst>
              <a:gd name="adj" fmla="val 6667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492240" y="182880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525" y="2050085"/>
            <a:ext cx="563270" cy="56327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726680" y="17830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Abrir desde cualquier lugar</a:t>
            </a:r>
            <a:endParaRPr lang="en-US" sz="2400" dirty="0"/>
          </a:p>
        </p:txBody>
      </p:sp>
      <p:sp>
        <p:nvSpPr>
          <p:cNvPr id="12" name="Text 8"/>
          <p:cNvSpPr txBox="1"/>
          <p:nvPr/>
        </p:nvSpPr>
        <p:spPr>
          <a:xfrm>
            <a:off x="7726680" y="237744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casa, donde un hijo o en la biblioteca, con su cuenta.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548640" y="3840480"/>
            <a:ext cx="5394960" cy="2057400"/>
          </a:xfrm>
          <a:prstGeom prst="roundRect">
            <a:avLst>
              <a:gd name="adj" fmla="val 6667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22960" y="416052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245" y="4381805"/>
            <a:ext cx="563270" cy="56327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057400" y="411480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Compartir con la familia</a:t>
            </a:r>
            <a:endParaRPr lang="en-US" sz="2400" dirty="0"/>
          </a:p>
        </p:txBody>
      </p:sp>
      <p:sp>
        <p:nvSpPr>
          <p:cNvPr id="17" name="Text 12"/>
          <p:cNvSpPr txBox="1"/>
          <p:nvPr/>
        </p:nvSpPr>
        <p:spPr>
          <a:xfrm>
            <a:off x="2057400" y="470916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Envíe un álbum completo con un solo enlace.</a:t>
            </a:r>
            <a:endParaRPr lang="en-US" sz="1900" dirty="0"/>
          </a:p>
        </p:txBody>
      </p:sp>
      <p:sp>
        <p:nvSpPr>
          <p:cNvPr id="18" name="Shape 13"/>
          <p:cNvSpPr/>
          <p:nvPr/>
        </p:nvSpPr>
        <p:spPr>
          <a:xfrm>
            <a:off x="6217920" y="3840480"/>
            <a:ext cx="5394960" cy="2057400"/>
          </a:xfrm>
          <a:prstGeom prst="roundRect">
            <a:avLst>
              <a:gd name="adj" fmla="val 6667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492240" y="416052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3525" y="4381805"/>
            <a:ext cx="563270" cy="56327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726680" y="411480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Liberar espacio</a:t>
            </a:r>
            <a:endParaRPr lang="en-US" sz="2400" dirty="0"/>
          </a:p>
        </p:txBody>
      </p:sp>
      <p:sp>
        <p:nvSpPr>
          <p:cNvPr id="22" name="Text 16"/>
          <p:cNvSpPr txBox="1"/>
          <p:nvPr/>
        </p:nvSpPr>
        <p:spPr>
          <a:xfrm>
            <a:off x="7726680" y="470916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celular queda más liviano y funciona mejor.</a:t>
            </a:r>
            <a:endParaRPr lang="en-US" sz="1900" dirty="0"/>
          </a:p>
        </p:txBody>
      </p:sp>
      <p:sp>
        <p:nvSpPr>
          <p:cNvPr id="23" name="Text 17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Competencias digitales   |   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servicios, una misma idea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474720" cy="4480560"/>
          </a:xfrm>
          <a:prstGeom prst="roundRect">
            <a:avLst>
              <a:gd name="adj" fmla="val 3947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48640" y="1463040"/>
            <a:ext cx="3474720" cy="822960"/>
          </a:xfrm>
          <a:prstGeom prst="roundRect">
            <a:avLst>
              <a:gd name="adj" fmla="val 16667"/>
            </a:avLst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46304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Drive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46888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E8E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 GB</a:t>
            </a:r>
            <a:endParaRPr lang="en-US" sz="6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4290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gratis*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4023360"/>
            <a:ext cx="2926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Necesita: </a:t>
            </a:r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Cuenta de Gmail</a:t>
            </a:r>
            <a:endParaRPr lang="en-US" sz="18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viene en celulares Android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297680" y="1463040"/>
            <a:ext cx="3474720" cy="4480560"/>
          </a:xfrm>
          <a:prstGeom prst="roundRect">
            <a:avLst>
              <a:gd name="adj" fmla="val 3947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297680" y="1463040"/>
            <a:ext cx="3474720" cy="822960"/>
          </a:xfrm>
          <a:prstGeom prst="roundRect">
            <a:avLst>
              <a:gd name="adj" fmla="val 16667"/>
            </a:avLst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297680" y="146304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OneDrive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4297680" y="246888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0078D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GB</a:t>
            </a:r>
            <a:endParaRPr lang="en-US" sz="6000" dirty="0"/>
          </a:p>
        </p:txBody>
      </p:sp>
      <p:sp>
        <p:nvSpPr>
          <p:cNvPr id="13" name="Text 11"/>
          <p:cNvSpPr txBox="1"/>
          <p:nvPr/>
        </p:nvSpPr>
        <p:spPr>
          <a:xfrm>
            <a:off x="4297680" y="34290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gratis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4023360"/>
            <a:ext cx="2926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Necesita: </a:t>
            </a:r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Cuenta de Hotmail u Outlook</a:t>
            </a:r>
            <a:endParaRPr lang="en-US" sz="18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viene en computadores con Windows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046720" y="1463040"/>
            <a:ext cx="3474720" cy="4480560"/>
          </a:xfrm>
          <a:prstGeom prst="roundRect">
            <a:avLst>
              <a:gd name="adj" fmla="val 3947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46720" y="1463040"/>
            <a:ext cx="3474720" cy="822960"/>
          </a:xfrm>
          <a:prstGeom prst="roundRect">
            <a:avLst>
              <a:gd name="adj" fmla="val 16667"/>
            </a:avLst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046720" y="146304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Dropbox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8046720" y="246888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3949A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GB</a:t>
            </a:r>
            <a:endParaRPr lang="en-US" sz="6000" dirty="0"/>
          </a:p>
        </p:txBody>
      </p:sp>
      <p:sp>
        <p:nvSpPr>
          <p:cNvPr id="19" name="Text 17"/>
          <p:cNvSpPr txBox="1"/>
          <p:nvPr/>
        </p:nvSpPr>
        <p:spPr>
          <a:xfrm>
            <a:off x="8046720" y="34290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gratis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321040" y="4023360"/>
            <a:ext cx="2926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Necesita: </a:t>
            </a:r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Cualquier correo</a:t>
            </a:r>
            <a:endParaRPr lang="en-US" sz="18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instala aparte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5989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Los 15 GB de Google se comparten entre Drive, Gmail y Google Fotos.  1 GB ≈ 250 fotos de celular.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Competencias digitales   |   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3063240" cy="502920"/>
          </a:xfrm>
          <a:prstGeom prst="roundRect">
            <a:avLst>
              <a:gd name="adj" fmla="val 18182"/>
            </a:avLst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Drive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058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Entrar y subir un archivo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640080" cy="640080"/>
          </a:xfrm>
          <a:prstGeom prst="ellipse">
            <a:avLst/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920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87452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Abra el navegador y escriba drive.google.com (o abra la app Drive en el celular).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640080" cy="640080"/>
          </a:xfrm>
          <a:prstGeom prst="ellipse">
            <a:avLst/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788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74320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con su correo de Gmail y su contraseña.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548640" y="3657600"/>
            <a:ext cx="640080" cy="640080"/>
          </a:xfrm>
          <a:prstGeom prst="ellipse">
            <a:avLst/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657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6118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el botón «+ Nuevo» (en el celular, el «+» de colores).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548640" y="4526280"/>
            <a:ext cx="640080" cy="640080"/>
          </a:xfrm>
          <a:prstGeom prst="ellipse">
            <a:avLst/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4526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48056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Elija «Subir archivo» y busque la foto o el documento.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548640" y="5394960"/>
            <a:ext cx="640080" cy="640080"/>
          </a:xfrm>
          <a:prstGeom prst="ellipse">
            <a:avLst/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5394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1417320" y="534924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Espere a que aparezca la marca de «subida completa».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8229600" y="1920240"/>
            <a:ext cx="3383280" cy="3931920"/>
          </a:xfrm>
          <a:prstGeom prst="roundRect">
            <a:avLst>
              <a:gd name="adj" fmla="val 4054"/>
            </a:avLst>
          </a:prstGeom>
          <a:solidFill>
            <a:srgbClr val="E8F1FA"/>
          </a:solidFill>
          <a:ln w="12700">
            <a:solidFill>
              <a:srgbClr val="E8F1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0" y="2148840"/>
            <a:ext cx="640080" cy="640080"/>
          </a:xfrm>
          <a:prstGeom prst="rect">
            <a:avLst/>
          </a:prstGeom>
        </p:spPr>
      </p:pic>
      <p:sp>
        <p:nvSpPr>
          <p:cNvPr id="22" name="Text 19"/>
          <p:cNvSpPr txBox="1"/>
          <p:nvPr/>
        </p:nvSpPr>
        <p:spPr>
          <a:xfrm>
            <a:off x="9235440" y="21945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Consejo</a:t>
            </a:r>
            <a:endParaRPr lang="en-US" sz="2200" dirty="0"/>
          </a:p>
        </p:txBody>
      </p:sp>
      <p:sp>
        <p:nvSpPr>
          <p:cNvPr id="23" name="Text 20"/>
          <p:cNvSpPr txBox="1"/>
          <p:nvPr/>
        </p:nvSpPr>
        <p:spPr>
          <a:xfrm>
            <a:off x="8503920" y="2926080"/>
            <a:ext cx="28346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usa un celular Android, ya tiene Drive instalado. Busque el ícono del triángulo de colores.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Competencias digitales   |   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2148840" cy="502920"/>
          </a:xfrm>
          <a:prstGeom prst="roundRect">
            <a:avLst>
              <a:gd name="adj" fmla="val 18182"/>
            </a:avLst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OneDrive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058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Entrar y subir un archivo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640080" cy="640080"/>
          </a:xfrm>
          <a:prstGeom prst="ellipse">
            <a:avLst/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920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87452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onedrive.com en el navegador (o abra la app OneDrive).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548640" y="2926080"/>
            <a:ext cx="640080" cy="640080"/>
          </a:xfrm>
          <a:prstGeom prst="ellipse">
            <a:avLst/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926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88036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con su correo de Hotmail u Outlook.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548640" y="3931920"/>
            <a:ext cx="640080" cy="640080"/>
          </a:xfrm>
          <a:prstGeom prst="ellipse">
            <a:avLst/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931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88620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«+ Crear o cargar» (en algunas versiones dice «Agregar nuevo» o «Cargar»).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548640" y="4937760"/>
            <a:ext cx="640080" cy="640080"/>
          </a:xfrm>
          <a:prstGeom prst="ellipse">
            <a:avLst/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4937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89204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Elija «Archivos» y seleccione lo que quiere guardar.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8229600" y="1920240"/>
            <a:ext cx="3383280" cy="3931920"/>
          </a:xfrm>
          <a:prstGeom prst="roundRect">
            <a:avLst>
              <a:gd name="adj" fmla="val 4054"/>
            </a:avLst>
          </a:prstGeom>
          <a:solidFill>
            <a:srgbClr val="E8F1FA"/>
          </a:solidFill>
          <a:ln w="12700">
            <a:solidFill>
              <a:srgbClr val="E8F1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0" y="2148840"/>
            <a:ext cx="640080" cy="64008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235440" y="21945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Consejo</a:t>
            </a:r>
            <a:endParaRPr lang="en-US" sz="2200" dirty="0"/>
          </a:p>
        </p:txBody>
      </p:sp>
      <p:sp>
        <p:nvSpPr>
          <p:cNvPr id="20" name="Text 17"/>
          <p:cNvSpPr txBox="1"/>
          <p:nvPr/>
        </p:nvSpPr>
        <p:spPr>
          <a:xfrm>
            <a:off x="8503920" y="2926080"/>
            <a:ext cx="28346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Windows, OneDrive aparece como una carpeta en el Explorador de archivos: lo que guarde allí sube solo a la nube.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Competencias digitales   |   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920240" cy="502920"/>
          </a:xfrm>
          <a:prstGeom prst="roundRect">
            <a:avLst>
              <a:gd name="adj" fmla="val 18182"/>
            </a:avLst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Dropbox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058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Crear cuenta y subir un archivo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640080" cy="640080"/>
          </a:xfrm>
          <a:prstGeom prst="ellipse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920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87452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dropbox.com y toque «Registrarse» (o descargue la app).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548640" y="2926080"/>
            <a:ext cx="640080" cy="640080"/>
          </a:xfrm>
          <a:prstGeom prst="ellipse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926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88036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Cree su cuenta con cualquier correo y una contraseña segura.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548640" y="3931920"/>
            <a:ext cx="640080" cy="640080"/>
          </a:xfrm>
          <a:prstGeom prst="ellipse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931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88620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el botón «Subir» o «+ Crear».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548640" y="4937760"/>
            <a:ext cx="640080" cy="640080"/>
          </a:xfrm>
          <a:prstGeom prst="ellipse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4937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89204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Seleccione el archivo y espere a que termine de cargar.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8229600" y="1920240"/>
            <a:ext cx="3383280" cy="3931920"/>
          </a:xfrm>
          <a:prstGeom prst="roundRect">
            <a:avLst>
              <a:gd name="adj" fmla="val 4054"/>
            </a:avLst>
          </a:prstGeom>
          <a:solidFill>
            <a:srgbClr val="E8F1FA"/>
          </a:solidFill>
          <a:ln w="12700">
            <a:solidFill>
              <a:srgbClr val="E8F1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0" y="2148840"/>
            <a:ext cx="640080" cy="64008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235440" y="21945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Consejo</a:t>
            </a:r>
            <a:endParaRPr lang="en-US" sz="2200" dirty="0"/>
          </a:p>
        </p:txBody>
      </p:sp>
      <p:sp>
        <p:nvSpPr>
          <p:cNvPr id="20" name="Text 17"/>
          <p:cNvSpPr txBox="1"/>
          <p:nvPr/>
        </p:nvSpPr>
        <p:spPr>
          <a:xfrm>
            <a:off x="8503920" y="2926080"/>
            <a:ext cx="28346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Dropbox regala solo 2 GB. Es muy útil cuando alguien le comparte una carpeta con fotos de un paseo o un evento.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Competencias digitales   |   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Compartir un archivo con la familia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Funciona casi igual en los tres servicios: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1325880" y="1874520"/>
            <a:ext cx="1188720" cy="11887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7398" y="2136038"/>
            <a:ext cx="665683" cy="66568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20040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Busque el archivo</a:t>
            </a:r>
            <a:endParaRPr lang="en-US" sz="21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240" y="2240280"/>
            <a:ext cx="457200" cy="4572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206240" y="1874520"/>
            <a:ext cx="1188720" cy="11887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758" y="2136038"/>
            <a:ext cx="665683" cy="665683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3429000" y="320040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«Compartir»</a:t>
            </a:r>
            <a:endParaRPr lang="en-US" sz="21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2240280"/>
            <a:ext cx="457200" cy="4572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7086600" y="1874520"/>
            <a:ext cx="1188720" cy="11887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8118" y="2136038"/>
            <a:ext cx="665683" cy="665683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6309360" y="320040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el correo o copie el enlace</a:t>
            </a:r>
            <a:endParaRPr lang="en-US" sz="210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3960" y="2240280"/>
            <a:ext cx="457200" cy="457200"/>
          </a:xfrm>
          <a:prstGeom prst="rect">
            <a:avLst/>
          </a:prstGeom>
        </p:spPr>
      </p:pic>
      <p:sp>
        <p:nvSpPr>
          <p:cNvPr id="16" name="Shape 8"/>
          <p:cNvSpPr/>
          <p:nvPr/>
        </p:nvSpPr>
        <p:spPr>
          <a:xfrm>
            <a:off x="9966960" y="1874520"/>
            <a:ext cx="1188720" cy="11887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8478" y="2136038"/>
            <a:ext cx="665683" cy="665683"/>
          </a:xfrm>
          <a:prstGeom prst="rect">
            <a:avLst/>
          </a:prstGeom>
        </p:spPr>
      </p:pic>
      <p:sp>
        <p:nvSpPr>
          <p:cNvPr id="18" name="Text 9"/>
          <p:cNvSpPr txBox="1"/>
          <p:nvPr/>
        </p:nvSpPr>
        <p:spPr>
          <a:xfrm>
            <a:off x="9189720" y="320040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«Enviar»</a:t>
            </a:r>
            <a:endParaRPr lang="en-US" sz="2100" dirty="0"/>
          </a:p>
        </p:txBody>
      </p:sp>
      <p:sp>
        <p:nvSpPr>
          <p:cNvPr id="19" name="Shape 10"/>
          <p:cNvSpPr/>
          <p:nvPr/>
        </p:nvSpPr>
        <p:spPr>
          <a:xfrm>
            <a:off x="548640" y="4251960"/>
            <a:ext cx="11064240" cy="1783080"/>
          </a:xfrm>
          <a:prstGeom prst="roundRect">
            <a:avLst>
              <a:gd name="adj" fmla="val 7692"/>
            </a:avLst>
          </a:prstGeom>
          <a:solidFill>
            <a:srgbClr val="E8F1FA"/>
          </a:solidFill>
          <a:ln w="12700">
            <a:solidFill>
              <a:srgbClr val="E8F1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Text 11"/>
          <p:cNvSpPr txBox="1"/>
          <p:nvPr/>
        </p:nvSpPr>
        <p:spPr>
          <a:xfrm>
            <a:off x="822960" y="4389120"/>
            <a:ext cx="105156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21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Elija el permiso:  </a:t>
            </a:r>
            <a:pPr indent="0" marL="0">
              <a:spcAft>
                <a:spcPts val="800"/>
              </a:spcAft>
              <a:buNone/>
            </a:pPr>
            <a:r>
              <a:rPr lang="en-US" sz="2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Lector</a:t>
            </a:r>
            <a:pPr indent="0" marL="0">
              <a:spcAft>
                <a:spcPts val="800"/>
              </a:spcAft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solo puede mirar.   </a:t>
            </a:r>
            <a:pPr indent="0" marL="0">
              <a:spcAft>
                <a:spcPts val="800"/>
              </a:spcAft>
              <a:buNone/>
            </a:pPr>
            <a:r>
              <a:rPr lang="en-US" sz="2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Editor</a:t>
            </a:r>
            <a:pPr indent="0" marL="0">
              <a:spcAft>
                <a:spcPts val="800"/>
              </a:spcAft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puede cambiar o borrar.</a:t>
            </a:r>
            <a:endParaRPr lang="en-US" sz="2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2100" i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fotos y documentos personales, lo más seguro es «Lector».</a:t>
            </a:r>
            <a:endParaRPr lang="en-US" sz="2100" dirty="0"/>
          </a:p>
        </p:txBody>
      </p:sp>
      <p:sp>
        <p:nvSpPr>
          <p:cNvPr id="21" name="Text 12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Competencias digitales   |   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 las fotos del celular se guarden solas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«copia de seguridad» sube cada foto nueva a la nube sin que usted haga nada.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7498080" cy="1005840"/>
          </a:xfrm>
          <a:prstGeom prst="roundRect">
            <a:avLst>
              <a:gd name="adj" fmla="val 13636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2240280"/>
            <a:ext cx="1554480" cy="548640"/>
          </a:xfrm>
          <a:prstGeom prst="roundRect">
            <a:avLst>
              <a:gd name="adj" fmla="val 16667"/>
            </a:avLst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224028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2468880" y="201168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Google Fotos → foto de perfil → «Activar copia de seguridad».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48640" y="3200400"/>
            <a:ext cx="7498080" cy="1005840"/>
          </a:xfrm>
          <a:prstGeom prst="roundRect">
            <a:avLst>
              <a:gd name="adj" fmla="val 13636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31520" y="3429000"/>
            <a:ext cx="1554480" cy="548640"/>
          </a:xfrm>
          <a:prstGeom prst="roundRect">
            <a:avLst>
              <a:gd name="adj" fmla="val 16667"/>
            </a:avLst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342900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OneDrive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468880" y="320040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OneDrive → Fotos → «Copia de seguridad de la cámara».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389120"/>
            <a:ext cx="7498080" cy="1005840"/>
          </a:xfrm>
          <a:prstGeom prst="roundRect">
            <a:avLst>
              <a:gd name="adj" fmla="val 13636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31520" y="4617720"/>
            <a:ext cx="1554480" cy="548640"/>
          </a:xfrm>
          <a:prstGeom prst="roundRect">
            <a:avLst>
              <a:gd name="adj" fmla="val 16667"/>
            </a:avLst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46177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Dropbox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2468880" y="438912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Dropbox → Configuración → «Copias de seguridad de la cámara».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8412480" y="2011680"/>
            <a:ext cx="3200400" cy="3383280"/>
          </a:xfrm>
          <a:prstGeom prst="roundRect">
            <a:avLst>
              <a:gd name="adj" fmla="val 4286"/>
            </a:avLst>
          </a:prstGeom>
          <a:solidFill>
            <a:srgbClr val="E8F1FA"/>
          </a:solidFill>
          <a:ln w="12700">
            <a:solidFill>
              <a:srgbClr val="E8F1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418320" y="2240280"/>
            <a:ext cx="1188720" cy="1188720"/>
          </a:xfrm>
          <a:prstGeom prst="ellipse">
            <a:avLst/>
          </a:prstGeom>
          <a:solidFill>
            <a:srgbClr val="16325C"/>
          </a:solidFill>
          <a:ln w="12700">
            <a:solidFill>
              <a:srgbClr val="16325C"/>
            </a:solidFill>
            <a:prstDash val="solid"/>
          </a:ln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9838" y="2501798"/>
            <a:ext cx="665683" cy="665683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8641080" y="3611880"/>
            <a:ext cx="2743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la opción «solo con Wi-Fi» para no gastar los datos del plan.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Competencias digitales   |   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63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Cuide su nube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548640" y="169164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925" y="1912925"/>
            <a:ext cx="563270" cy="56327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783080" y="164592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Contraseña fuerte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783080" y="224028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D6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frase larga que solo usted conozca. No la comparta.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6217920" y="169164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205" y="1912925"/>
            <a:ext cx="563270" cy="56327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452360" y="164592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Verificación en dos pasos</a:t>
            </a:r>
            <a:endParaRPr lang="en-US" sz="2400" dirty="0"/>
          </a:p>
        </p:txBody>
      </p:sp>
      <p:sp>
        <p:nvSpPr>
          <p:cNvPr id="10" name="Text 6"/>
          <p:cNvSpPr txBox="1"/>
          <p:nvPr/>
        </p:nvSpPr>
        <p:spPr>
          <a:xfrm>
            <a:off x="7452360" y="224028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D6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Además de la contraseña, le llega un código al celular.</a:t>
            </a:r>
            <a:endParaRPr lang="en-US" sz="1900" dirty="0"/>
          </a:p>
        </p:txBody>
      </p:sp>
      <p:sp>
        <p:nvSpPr>
          <p:cNvPr id="11" name="Shape 7"/>
          <p:cNvSpPr/>
          <p:nvPr/>
        </p:nvSpPr>
        <p:spPr>
          <a:xfrm>
            <a:off x="548640" y="402336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925" y="4244645"/>
            <a:ext cx="563270" cy="56327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783080" y="39776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Desconfíe de mensajes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1783080" y="457200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D6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«Su almacenamiento está lleno, pague aquí» suele ser un engaño.</a:t>
            </a:r>
            <a:endParaRPr lang="en-US" sz="1900" dirty="0"/>
          </a:p>
        </p:txBody>
      </p:sp>
      <p:sp>
        <p:nvSpPr>
          <p:cNvPr id="15" name="Shape 10"/>
          <p:cNvSpPr/>
          <p:nvPr/>
        </p:nvSpPr>
        <p:spPr>
          <a:xfrm>
            <a:off x="6217920" y="402336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205" y="4244645"/>
            <a:ext cx="563270" cy="56327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452360" y="39776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Cierre sesión</a:t>
            </a:r>
            <a:endParaRPr lang="en-US" sz="2400" dirty="0"/>
          </a:p>
        </p:txBody>
      </p:sp>
      <p:sp>
        <p:nvSpPr>
          <p:cNvPr id="18" name="Text 12"/>
          <p:cNvSpPr txBox="1"/>
          <p:nvPr/>
        </p:nvSpPr>
        <p:spPr>
          <a:xfrm>
            <a:off x="7452360" y="457200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D6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usó un computador ajeno, salga de su cuenta al terminar.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¿Cuál me conviene?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6949440" cy="1097280"/>
          </a:xfrm>
          <a:prstGeom prst="roundRect">
            <a:avLst>
              <a:gd name="adj" fmla="val 125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554480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Tengo Gmail o un celular Android</a:t>
            </a:r>
            <a:endParaRPr lang="en-US" sz="2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0" y="1828800"/>
            <a:ext cx="548640" cy="5486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503920" y="1554480"/>
            <a:ext cx="3108960" cy="1097280"/>
          </a:xfrm>
          <a:prstGeom prst="roundRect">
            <a:avLst>
              <a:gd name="adj" fmla="val 12500"/>
            </a:avLst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503920" y="155448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Drive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48640" y="2926080"/>
            <a:ext cx="6949440" cy="1097280"/>
          </a:xfrm>
          <a:prstGeom prst="roundRect">
            <a:avLst>
              <a:gd name="adj" fmla="val 125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822960" y="2926080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Tengo Hotmail/Outlook o un computador con Windows</a:t>
            </a:r>
            <a:endParaRPr lang="en-US" sz="22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80" y="3200400"/>
            <a:ext cx="548640" cy="54864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503920" y="2926080"/>
            <a:ext cx="3108960" cy="1097280"/>
          </a:xfrm>
          <a:prstGeom prst="roundRect">
            <a:avLst>
              <a:gd name="adj" fmla="val 12500"/>
            </a:avLst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8503920" y="292608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OneDrive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548640" y="4297680"/>
            <a:ext cx="6949440" cy="1097280"/>
          </a:xfrm>
          <a:prstGeom prst="roundRect">
            <a:avLst>
              <a:gd name="adj" fmla="val 125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0"/>
          <p:cNvSpPr txBox="1"/>
          <p:nvPr/>
        </p:nvSpPr>
        <p:spPr>
          <a:xfrm>
            <a:off x="822960" y="4297680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Alguien me compartió una carpeta de Dropbox</a:t>
            </a:r>
            <a:endParaRPr lang="en-US" sz="22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0" y="4572000"/>
            <a:ext cx="548640" cy="548640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8503920" y="4297680"/>
            <a:ext cx="3108960" cy="1097280"/>
          </a:xfrm>
          <a:prstGeom prst="roundRect">
            <a:avLst>
              <a:gd name="adj" fmla="val 12500"/>
            </a:avLst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8503920" y="429768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Dropbox</a:t>
            </a:r>
            <a:endParaRPr lang="en-US" sz="2400" dirty="0"/>
          </a:p>
        </p:txBody>
      </p:sp>
      <p:sp>
        <p:nvSpPr>
          <p:cNvPr id="18" name="Text 13"/>
          <p:cNvSpPr txBox="1"/>
          <p:nvPr/>
        </p:nvSpPr>
        <p:spPr>
          <a:xfrm>
            <a:off x="548640" y="57150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E87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necesita los tres. Empiece con el que ya tiene.</a:t>
            </a:r>
            <a:endParaRPr lang="en-US" sz="2200" dirty="0"/>
          </a:p>
        </p:txBody>
      </p:sp>
      <p:sp>
        <p:nvSpPr>
          <p:cNvPr id="19" name="Text 14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Competencias digitales   |   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2148840" cy="502920"/>
          </a:xfrm>
          <a:prstGeom prst="roundRect">
            <a:avLst>
              <a:gd name="adj" fmla="val 1818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Práctica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058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Ejercicio en clase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640080" cy="64008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920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87452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Tome una foto con su celular.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640080" cy="64008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788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74320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Súbala a Google Drive u OneDrive.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548640" y="3657600"/>
            <a:ext cx="640080" cy="64008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657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6118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Cree una carpeta llamada «Mis recuerdos» y mueva la foto allí.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548640" y="4526280"/>
            <a:ext cx="640080" cy="64008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4526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48056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Comparta la carpeta con un compañero, con permiso de «Lector».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548640" y="5394960"/>
            <a:ext cx="640080" cy="64008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5394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1417320" y="534924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al compañero que confirme que la puede ver.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8229600" y="1920240"/>
            <a:ext cx="3383280" cy="3931920"/>
          </a:xfrm>
          <a:prstGeom prst="roundRect">
            <a:avLst>
              <a:gd name="adj" fmla="val 4054"/>
            </a:avLst>
          </a:prstGeom>
          <a:solidFill>
            <a:srgbClr val="E8F1FA"/>
          </a:solidFill>
          <a:ln w="12700">
            <a:solidFill>
              <a:srgbClr val="E8F1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0" y="2148840"/>
            <a:ext cx="640080" cy="640080"/>
          </a:xfrm>
          <a:prstGeom prst="rect">
            <a:avLst/>
          </a:prstGeom>
        </p:spPr>
      </p:pic>
      <p:sp>
        <p:nvSpPr>
          <p:cNvPr id="22" name="Text 19"/>
          <p:cNvSpPr txBox="1"/>
          <p:nvPr/>
        </p:nvSpPr>
        <p:spPr>
          <a:xfrm>
            <a:off x="9235440" y="21945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Consejo</a:t>
            </a:r>
            <a:endParaRPr lang="en-US" sz="2200" dirty="0"/>
          </a:p>
        </p:txBody>
      </p:sp>
      <p:sp>
        <p:nvSpPr>
          <p:cNvPr id="23" name="Text 20"/>
          <p:cNvSpPr txBox="1"/>
          <p:nvPr/>
        </p:nvSpPr>
        <p:spPr>
          <a:xfrm>
            <a:off x="8503920" y="2926080"/>
            <a:ext cx="28346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Trabaje en parejas. Si algo no sale, levante la mano: equivocarse también es aprender.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Competencias digitales   |   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Palabras que va a encontrar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394960" cy="1325880"/>
          </a:xfrm>
          <a:prstGeom prst="roundRect">
            <a:avLst>
              <a:gd name="adj" fmla="val 10345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572768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Subir / cargar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084832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Llevar un archivo del aparato a la nube.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217920" y="1463040"/>
            <a:ext cx="5394960" cy="1325880"/>
          </a:xfrm>
          <a:prstGeom prst="roundRect">
            <a:avLst>
              <a:gd name="adj" fmla="val 10345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492240" y="1572768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Descargar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6492240" y="2084832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Traer una copia desde la nube al aparato.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48640" y="3017520"/>
            <a:ext cx="5394960" cy="1325880"/>
          </a:xfrm>
          <a:prstGeom prst="roundRect">
            <a:avLst>
              <a:gd name="adj" fmla="val 10345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22960" y="3127248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Sincronizar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639312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Mantener los mismos archivos en todos sus aparatos.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217920" y="3017520"/>
            <a:ext cx="5394960" cy="1325880"/>
          </a:xfrm>
          <a:prstGeom prst="roundRect">
            <a:avLst>
              <a:gd name="adj" fmla="val 10345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492240" y="3127248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Enlace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6492240" y="3639312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Dirección de internet que abre un archivo compartido.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48640" y="4572000"/>
            <a:ext cx="5394960" cy="1325880"/>
          </a:xfrm>
          <a:prstGeom prst="roundRect">
            <a:avLst>
              <a:gd name="adj" fmla="val 10345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22960" y="4681728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Carpeta compartida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193792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Carpeta que varias personas pueden ver.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217920" y="4572000"/>
            <a:ext cx="5394960" cy="1325880"/>
          </a:xfrm>
          <a:prstGeom prst="roundRect">
            <a:avLst>
              <a:gd name="adj" fmla="val 10345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6492240" y="4681728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 (gigabyte)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6492240" y="5193792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 de espacio. 1 GB ≈ 250 fotos.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Competencias digitales   |   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63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recordar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548640" y="1645920"/>
            <a:ext cx="777240" cy="7772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9633" y="1816913"/>
            <a:ext cx="435254" cy="43525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554480" y="1645920"/>
            <a:ext cx="9601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nube guarda sus archivos fuera del celular.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48640" y="2788920"/>
            <a:ext cx="777240" cy="7772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33" y="2959913"/>
            <a:ext cx="435254" cy="43525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554480" y="2788920"/>
            <a:ext cx="9601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el servicio de la cuenta que ya tiene.</a:t>
            </a:r>
            <a:endParaRPr lang="en-US" sz="2600" dirty="0"/>
          </a:p>
        </p:txBody>
      </p:sp>
      <p:sp>
        <p:nvSpPr>
          <p:cNvPr id="9" name="Shape 5"/>
          <p:cNvSpPr/>
          <p:nvPr/>
        </p:nvSpPr>
        <p:spPr>
          <a:xfrm>
            <a:off x="548640" y="3931920"/>
            <a:ext cx="777240" cy="7772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33" y="4102913"/>
            <a:ext cx="435254" cy="435254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554480" y="3931920"/>
            <a:ext cx="9601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Comparta como «Lector» y nunca entregue su contraseña.</a:t>
            </a:r>
            <a:endParaRPr lang="en-US" sz="2600" dirty="0"/>
          </a:p>
        </p:txBody>
      </p:sp>
      <p:sp>
        <p:nvSpPr>
          <p:cNvPr id="12" name="Shape 7"/>
          <p:cNvSpPr/>
          <p:nvPr/>
        </p:nvSpPr>
        <p:spPr>
          <a:xfrm>
            <a:off x="548640" y="5212080"/>
            <a:ext cx="777240" cy="777240"/>
          </a:xfrm>
          <a:prstGeom prst="ellipse">
            <a:avLst/>
          </a:prstGeom>
          <a:solidFill>
            <a:srgbClr val="CFE0F5"/>
          </a:solidFill>
          <a:ln w="12700">
            <a:solidFill>
              <a:srgbClr val="CFE0F5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33" y="5383073"/>
            <a:ext cx="435254" cy="435254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554480" y="5212080"/>
            <a:ext cx="5486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FE0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¿Preguntas?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 archivos en la nube</dc:title>
  <dc:subject>PptxGenJS Presentation</dc:subject>
  <dc:creator>UQ Mayores - Competencias digitales</dc:creator>
  <cp:lastModifiedBy>UQ Mayores - Competencias digitales</cp:lastModifiedBy>
  <cp:revision>1</cp:revision>
  <dcterms:created xsi:type="dcterms:W3CDTF">2026-09-30T18:00:37Z</dcterms:created>
  <dcterms:modified xsi:type="dcterms:W3CDTF">2026-09-30T18:00:37Z</dcterms:modified>
</cp:coreProperties>
</file>