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support.microsoft.com/en-us/windows/experience/fileexplorer/file-explorer-in-windows" TargetMode="External"/><Relationship Id="rId2" Type="http://schemas.openxmlformats.org/officeDocument/2006/relationships/hyperlink" Target="https://support.microsoft.com/en-us/windows/experience/fileexplorer/file-explorer-in-windows" TargetMode="External"/><Relationship Id="rId3" Type="http://schemas.openxmlformats.org/officeDocument/2006/relationships/hyperlink" Target="https://support.microsoft.com/en-us/windows/experience/storage-filemanagement/common-file-name-extensions-in-windows" TargetMode="External"/><Relationship Id="rId4" Type="http://schemas.openxmlformats.org/officeDocument/2006/relationships/hyperlink" Target="https://support.microsoft.com/en-us/windows/experience/storage-filemanagement/common-file-name-extensions-in-windows" TargetMode="External"/><Relationship Id="rId5" Type="http://schemas.openxmlformats.org/officeDocument/2006/relationships/hyperlink" Target="https://support.microsoft.com/en-us/windows/experience/backup-recovery/windows-file-recovery" TargetMode="External"/><Relationship Id="rId6" Type="http://schemas.openxmlformats.org/officeDocument/2006/relationships/hyperlink" Target="https://support.microsoft.com/en-us/windows/experience/backup-recovery/windows-file-recovery" TargetMode="External"/><Relationship Id="rId7" Type="http://schemas.openxmlformats.org/officeDocument/2006/relationships/hyperlink" Target="https://support.apple.com/guide/mac-help/organize-files-in-folders-mchlp1121/mac" TargetMode="External"/><Relationship Id="rId8" Type="http://schemas.openxmlformats.org/officeDocument/2006/relationships/hyperlink" Target="https://support.apple.com/guide/mac-help/organize-files-in-folders-mchlp1121/mac" TargetMode="External"/><Relationship Id="rId9" Type="http://schemas.openxmlformats.org/officeDocument/2006/relationships/hyperlink" Target="https://support.apple.com/guide/iphone/iph7c72879b6" TargetMode="External"/><Relationship Id="rId10" Type="http://schemas.openxmlformats.org/officeDocument/2006/relationships/hyperlink" Target="https://support.apple.com/guide/iphone/iph7c72879b6" TargetMode="External"/><Relationship Id="rId11" Type="http://schemas.openxmlformats.org/officeDocument/2006/relationships/hyperlink" Target="https://support.google.com/files/answer/9048642" TargetMode="External"/><Relationship Id="rId12" Type="http://schemas.openxmlformats.org/officeDocument/2006/relationships/hyperlink" Target="https://support.google.com/files/answer/9048642" TargetMode="External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92024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Archivos y carpetas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260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A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 práctica complementaria · UQ Mayores, Competencias digitales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29184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Windows, macOS, Android e iOS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657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 para practicar lo visto en clase, con ilustraciones de referencia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4572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2F7A74"/>
          </a:solidFill>
          <a:ln/>
        </p:spPr>
      </p:sp>
      <p:sp>
        <p:nvSpPr>
          <p:cNvPr id="7" name="Shape 5"/>
          <p:cNvSpPr/>
          <p:nvPr/>
        </p:nvSpPr>
        <p:spPr>
          <a:xfrm>
            <a:off x="960120" y="4434840"/>
            <a:ext cx="914400" cy="274320"/>
          </a:xfrm>
          <a:prstGeom prst="roundRect">
            <a:avLst>
              <a:gd name="adj" fmla="val 16667"/>
            </a:avLst>
          </a:prstGeom>
          <a:solidFill>
            <a:srgbClr val="2F7A7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50749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01_Material_clase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4572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C99A3E"/>
          </a:solidFill>
          <a:ln/>
        </p:spPr>
      </p:sp>
      <p:sp>
        <p:nvSpPr>
          <p:cNvPr id="10" name="Shape 8"/>
          <p:cNvSpPr/>
          <p:nvPr/>
        </p:nvSpPr>
        <p:spPr>
          <a:xfrm>
            <a:off x="3429000" y="4434840"/>
            <a:ext cx="914400" cy="274320"/>
          </a:xfrm>
          <a:prstGeom prst="roundRect">
            <a:avLst>
              <a:gd name="adj" fmla="val 16667"/>
            </a:avLst>
          </a:prstGeom>
          <a:solidFill>
            <a:srgbClr val="C99A3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29000" y="50749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02_Mis_actividades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760720" y="4572000"/>
            <a:ext cx="2194560" cy="1371600"/>
          </a:xfrm>
          <a:prstGeom prst="roundRect">
            <a:avLst>
              <a:gd name="adj" fmla="val 5333"/>
            </a:avLst>
          </a:prstGeom>
          <a:solidFill>
            <a:srgbClr val="2A4A3A"/>
          </a:solidFill>
          <a:ln/>
        </p:spPr>
      </p:sp>
      <p:sp>
        <p:nvSpPr>
          <p:cNvPr id="13" name="Shape 11"/>
          <p:cNvSpPr/>
          <p:nvPr/>
        </p:nvSpPr>
        <p:spPr>
          <a:xfrm>
            <a:off x="5897880" y="4434840"/>
            <a:ext cx="914400" cy="274320"/>
          </a:xfrm>
          <a:prstGeom prst="roundRect">
            <a:avLst>
              <a:gd name="adj" fmla="val 16667"/>
            </a:avLst>
          </a:prstGeom>
          <a:solidFill>
            <a:srgbClr val="2A4A3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897880" y="50749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03_Practicas_IA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vamos a practicar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guía retoma los temas de la clase y los convierte en pasos concretos: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EFE8D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2F7A7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el Explorador y crear carpetas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65176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+ E, y organizar UQ_Mayores con sus subcarpetas.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19202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EFE8D8"/>
          </a:solidFill>
          <a:ln/>
        </p:spPr>
      </p:sp>
      <p:sp>
        <p:nvSpPr>
          <p:cNvPr id="10" name="Shape 8"/>
          <p:cNvSpPr/>
          <p:nvPr/>
        </p:nvSpPr>
        <p:spPr>
          <a:xfrm>
            <a:off x="6446520" y="2194560"/>
            <a:ext cx="548640" cy="548640"/>
          </a:xfrm>
          <a:prstGeom prst="ellipse">
            <a:avLst/>
          </a:prstGeom>
          <a:solidFill>
            <a:srgbClr val="2F7A7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178040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Guardar, copiar y mover archivos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78040" y="265176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como, Ctrl+C/Ctrl+V, Ctrl+X/Ctrl+V.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EFE8D8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" y="4526280"/>
            <a:ext cx="548640" cy="548640"/>
          </a:xfrm>
          <a:prstGeom prst="ellipse">
            <a:avLst/>
          </a:prstGeom>
          <a:solidFill>
            <a:srgbClr val="2F7A74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48056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y recuperar archivos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498348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algo perdido y restaurar desde la Papelera.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72200" y="42519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EFE8D8"/>
          </a:solidFill>
          <a:ln/>
        </p:spPr>
      </p:sp>
      <p:sp>
        <p:nvSpPr>
          <p:cNvPr id="20" name="Shape 18"/>
          <p:cNvSpPr/>
          <p:nvPr/>
        </p:nvSpPr>
        <p:spPr>
          <a:xfrm>
            <a:off x="6446520" y="4526280"/>
            <a:ext cx="548640" cy="548640"/>
          </a:xfrm>
          <a:prstGeom prst="ellipse">
            <a:avLst/>
          </a:prstGeom>
          <a:solidFill>
            <a:srgbClr val="2F7A7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46520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178040" y="448056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archivos con una IA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78040" y="498348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Adjuntar un documento y guardar el resultado.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tema de esta guía corresponde a una sección de la clase “Archivos y carpetas”.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219456" y="822960"/>
            <a:ext cx="21488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" y="822960"/>
            <a:ext cx="2148840" cy="274320"/>
          </a:xfrm>
          <a:prstGeom prst="rect">
            <a:avLst/>
          </a:prstGeom>
          <a:solidFill>
            <a:srgbClr val="EFE8D8"/>
          </a:solidFill>
          <a:ln/>
        </p:spPr>
      </p:sp>
      <p:sp>
        <p:nvSpPr>
          <p:cNvPr id="5" name="Shape 3"/>
          <p:cNvSpPr/>
          <p:nvPr/>
        </p:nvSpPr>
        <p:spPr>
          <a:xfrm>
            <a:off x="292608" y="868680"/>
            <a:ext cx="457200" cy="182880"/>
          </a:xfrm>
          <a:prstGeom prst="roundRect">
            <a:avLst>
              <a:gd name="adj" fmla="val 20000"/>
            </a:avLst>
          </a:prstGeom>
          <a:solidFill>
            <a:srgbClr val="D9D2B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92608" y="86868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Nuevo</a:t>
            </a:r>
            <a:endParaRPr lang="en-US" sz="650" dirty="0"/>
          </a:p>
        </p:txBody>
      </p:sp>
      <p:sp>
        <p:nvSpPr>
          <p:cNvPr id="7" name="Shape 5"/>
          <p:cNvSpPr/>
          <p:nvPr/>
        </p:nvSpPr>
        <p:spPr>
          <a:xfrm>
            <a:off x="1728216" y="868680"/>
            <a:ext cx="566928" cy="18288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728216" y="86868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219456" y="1097280"/>
            <a:ext cx="2148840" cy="164592"/>
          </a:xfrm>
          <a:prstGeom prst="rect">
            <a:avLst/>
          </a:prstGeom>
          <a:solidFill>
            <a:srgbClr val="FBF9F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92608" y="1097280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UQ_Mayores  &gt;  Mis_actividades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389534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12" name="Shape 10"/>
          <p:cNvSpPr/>
          <p:nvPr/>
        </p:nvSpPr>
        <p:spPr>
          <a:xfrm>
            <a:off x="389534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726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4" name="Shape 12"/>
          <p:cNvSpPr/>
          <p:nvPr/>
        </p:nvSpPr>
        <p:spPr>
          <a:xfrm>
            <a:off x="782726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5" name="Shape 13"/>
          <p:cNvSpPr/>
          <p:nvPr/>
        </p:nvSpPr>
        <p:spPr>
          <a:xfrm>
            <a:off x="1175918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6" name="Shape 14"/>
          <p:cNvSpPr/>
          <p:nvPr/>
        </p:nvSpPr>
        <p:spPr>
          <a:xfrm>
            <a:off x="1175918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7" name="Shape 15"/>
          <p:cNvSpPr/>
          <p:nvPr/>
        </p:nvSpPr>
        <p:spPr>
          <a:xfrm>
            <a:off x="1569110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598600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9" name="Shape 17"/>
          <p:cNvSpPr/>
          <p:nvPr/>
        </p:nvSpPr>
        <p:spPr>
          <a:xfrm>
            <a:off x="1598600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0" name="Shape 18"/>
          <p:cNvSpPr/>
          <p:nvPr/>
        </p:nvSpPr>
        <p:spPr>
          <a:xfrm>
            <a:off x="1598600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1" name="Shape 19"/>
          <p:cNvSpPr/>
          <p:nvPr/>
        </p:nvSpPr>
        <p:spPr>
          <a:xfrm>
            <a:off x="1962302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991792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3" name="Shape 21"/>
          <p:cNvSpPr/>
          <p:nvPr/>
        </p:nvSpPr>
        <p:spPr>
          <a:xfrm>
            <a:off x="1991792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4" name="Shape 22"/>
          <p:cNvSpPr/>
          <p:nvPr/>
        </p:nvSpPr>
        <p:spPr>
          <a:xfrm>
            <a:off x="1991792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Abrir el Explorador de archivos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punto de partida para ver y organizar todo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Explorador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36118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 clic en el icono de carpeta en la barra de tareas, o presiona la tecla Windows + E.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30632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30632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36118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 la barra de dirección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36118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Arriba te muestra en qué carpeta estás, por ejemplo UQ_Mayores &gt; Mis_actividades.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30632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30632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36118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 la zona central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36118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Ahí aparecen tus carpetas (con icono amarillo) y tus archivos.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30632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30632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36118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Recuerda la diferencia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36118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Explorador organiza tus archivos; el navegador (Chrome, Edge) visita páginas web. Son programas distintos.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8997696" y="822960"/>
            <a:ext cx="21488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997696" y="822960"/>
            <a:ext cx="2148840" cy="274320"/>
          </a:xfrm>
          <a:prstGeom prst="rect">
            <a:avLst/>
          </a:prstGeom>
          <a:solidFill>
            <a:srgbClr val="EFE8D8"/>
          </a:solidFill>
          <a:ln/>
        </p:spPr>
      </p:sp>
      <p:sp>
        <p:nvSpPr>
          <p:cNvPr id="5" name="Shape 3"/>
          <p:cNvSpPr/>
          <p:nvPr/>
        </p:nvSpPr>
        <p:spPr>
          <a:xfrm>
            <a:off x="9070848" y="868680"/>
            <a:ext cx="457200" cy="182880"/>
          </a:xfrm>
          <a:prstGeom prst="roundRect">
            <a:avLst>
              <a:gd name="adj" fmla="val 20000"/>
            </a:avLst>
          </a:prstGeom>
          <a:solidFill>
            <a:srgbClr val="C99A3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070848" y="86868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Nuevo</a:t>
            </a:r>
            <a:endParaRPr lang="en-US" sz="650" dirty="0"/>
          </a:p>
        </p:txBody>
      </p:sp>
      <p:sp>
        <p:nvSpPr>
          <p:cNvPr id="7" name="Shape 5"/>
          <p:cNvSpPr/>
          <p:nvPr/>
        </p:nvSpPr>
        <p:spPr>
          <a:xfrm>
            <a:off x="10506456" y="868680"/>
            <a:ext cx="566928" cy="18288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06456" y="86868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8997696" y="1097280"/>
            <a:ext cx="2148840" cy="164592"/>
          </a:xfrm>
          <a:prstGeom prst="rect">
            <a:avLst/>
          </a:prstGeom>
          <a:solidFill>
            <a:srgbClr val="FBF9F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070848" y="1097280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UQ_Mayores  &gt;  Mis_actividades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9167774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12" name="Shape 10"/>
          <p:cNvSpPr/>
          <p:nvPr/>
        </p:nvSpPr>
        <p:spPr>
          <a:xfrm>
            <a:off x="9167774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13" name="Shape 11"/>
          <p:cNvSpPr/>
          <p:nvPr/>
        </p:nvSpPr>
        <p:spPr>
          <a:xfrm>
            <a:off x="9560966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4" name="Shape 12"/>
          <p:cNvSpPr/>
          <p:nvPr/>
        </p:nvSpPr>
        <p:spPr>
          <a:xfrm>
            <a:off x="9560966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5" name="Shape 13"/>
          <p:cNvSpPr/>
          <p:nvPr/>
        </p:nvSpPr>
        <p:spPr>
          <a:xfrm>
            <a:off x="9954158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6" name="Shape 14"/>
          <p:cNvSpPr/>
          <p:nvPr/>
        </p:nvSpPr>
        <p:spPr>
          <a:xfrm>
            <a:off x="9954158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347350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376840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9" name="Shape 17"/>
          <p:cNvSpPr/>
          <p:nvPr/>
        </p:nvSpPr>
        <p:spPr>
          <a:xfrm>
            <a:off x="10376840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0" name="Shape 18"/>
          <p:cNvSpPr/>
          <p:nvPr/>
        </p:nvSpPr>
        <p:spPr>
          <a:xfrm>
            <a:off x="10376840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1" name="Shape 19"/>
          <p:cNvSpPr/>
          <p:nvPr/>
        </p:nvSpPr>
        <p:spPr>
          <a:xfrm>
            <a:off x="10740542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770032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3" name="Shape 21"/>
          <p:cNvSpPr/>
          <p:nvPr/>
        </p:nvSpPr>
        <p:spPr>
          <a:xfrm>
            <a:off x="10770032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4" name="Shape 22"/>
          <p:cNvSpPr/>
          <p:nvPr/>
        </p:nvSpPr>
        <p:spPr>
          <a:xfrm>
            <a:off x="10770032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86968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Crear una carpeta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 tu material del curso desde cero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486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10972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la ubicación donde quieres organizar tu trabajo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ejemplo, dentro de Documentos.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486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5486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10972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 clic derecho en un espacio vacío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10972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usa el botón “+ Nuevo” en la barra superior del Explorador.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5486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10972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“Carpeta”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10972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el nombre UQ_Mayores y presiona Enter.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5486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486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10972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 y crea una subcarpeta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10972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UQ_Mayores, repite el proceso para crear Mis_actividades.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219456" y="822960"/>
            <a:ext cx="21488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" y="822960"/>
            <a:ext cx="2148840" cy="237744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10896" y="822960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como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10896" y="115214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de archivo:</a:t>
            </a:r>
            <a:endParaRPr lang="en-US" sz="650" dirty="0"/>
          </a:p>
        </p:txBody>
      </p:sp>
      <p:sp>
        <p:nvSpPr>
          <p:cNvPr id="7" name="Shape 5"/>
          <p:cNvSpPr/>
          <p:nvPr/>
        </p:nvSpPr>
        <p:spPr>
          <a:xfrm>
            <a:off x="310896" y="1316736"/>
            <a:ext cx="1965960" cy="182880"/>
          </a:xfrm>
          <a:prstGeom prst="rect">
            <a:avLst/>
          </a:prstGeom>
          <a:solidFill>
            <a:srgbClr val="F7F2E7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6616" y="131673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2026-09-15_Invitacion_v01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545336" y="1938528"/>
            <a:ext cx="731520" cy="182880"/>
          </a:xfrm>
          <a:prstGeom prst="roundRect">
            <a:avLst>
              <a:gd name="adj" fmla="val 20000"/>
            </a:avLst>
          </a:prstGeom>
          <a:solidFill>
            <a:srgbClr val="2F7A7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545336" y="193852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</a:t>
            </a:r>
            <a:endParaRPr lang="en-US" sz="650" dirty="0"/>
          </a:p>
        </p:txBody>
      </p:sp>
      <p:sp>
        <p:nvSpPr>
          <p:cNvPr id="11" name="Text 9"/>
          <p:cNvSpPr txBox="1"/>
          <p:nvPr/>
        </p:nvSpPr>
        <p:spPr>
          <a:xfrm>
            <a:off x="9144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 y Guardar como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diferencia que evita perder tu trabajo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“Guardar” para actualizar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6118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los cambios sobre el mismo archivo con el que ya estabas trabajando.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0632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30632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“Guardar como” para algo nuevo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36118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deja elegir un nombre distinto o una carpeta diferente; crea un archivo nuevo.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0632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30632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36118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la carpeta de destino antes de confirmar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36118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 evitas que el archivo quede en un lugar donde después no lo encuentres.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30632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0632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6118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Comprueba el resultado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36118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Cierra y vuelve a abrir el archivo para confirmar que se guardó bien.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9134856" y="1348740"/>
            <a:ext cx="640080" cy="480060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4" name="Shape 2"/>
          <p:cNvSpPr/>
          <p:nvPr/>
        </p:nvSpPr>
        <p:spPr>
          <a:xfrm>
            <a:off x="9134856" y="1252728"/>
            <a:ext cx="288036" cy="140818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5" name="Shape 3"/>
          <p:cNvSpPr/>
          <p:nvPr/>
        </p:nvSpPr>
        <p:spPr>
          <a:xfrm>
            <a:off x="10369296" y="1348740"/>
            <a:ext cx="640080" cy="480060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6" name="Shape 4"/>
          <p:cNvSpPr/>
          <p:nvPr/>
        </p:nvSpPr>
        <p:spPr>
          <a:xfrm>
            <a:off x="10369296" y="1252728"/>
            <a:ext cx="288036" cy="140818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7" name="Shape 5"/>
          <p:cNvSpPr/>
          <p:nvPr/>
        </p:nvSpPr>
        <p:spPr>
          <a:xfrm>
            <a:off x="9912096" y="1508760"/>
            <a:ext cx="320040" cy="0"/>
          </a:xfrm>
          <a:prstGeom prst="line">
            <a:avLst/>
          </a:prstGeom>
          <a:noFill/>
          <a:ln w="19050">
            <a:solidFill>
              <a:srgbClr val="2A4A3A"/>
            </a:solidFill>
            <a:prstDash val="solid"/>
            <a:tailEnd type="triangle"/>
          </a:ln>
        </p:spPr>
      </p:sp>
      <p:sp>
        <p:nvSpPr>
          <p:cNvPr id="8" name="Text 6"/>
          <p:cNvSpPr txBox="1"/>
          <p:nvPr/>
        </p:nvSpPr>
        <p:spPr>
          <a:xfrm>
            <a:off x="8997696" y="1188720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A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Ctrl+C / Ctrl+X</a:t>
            </a:r>
            <a:endParaRPr lang="en-US" sz="700" dirty="0"/>
          </a:p>
        </p:txBody>
      </p:sp>
      <p:sp>
        <p:nvSpPr>
          <p:cNvPr id="9" name="Text 7"/>
          <p:cNvSpPr txBox="1"/>
          <p:nvPr/>
        </p:nvSpPr>
        <p:spPr>
          <a:xfrm>
            <a:off x="8997696" y="1645920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A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Ctrl+V</a:t>
            </a:r>
            <a:endParaRPr lang="en-US" sz="700" dirty="0"/>
          </a:p>
        </p:txBody>
      </p:sp>
      <p:sp>
        <p:nvSpPr>
          <p:cNvPr id="10" name="Text 8"/>
          <p:cNvSpPr txBox="1"/>
          <p:nvPr/>
        </p:nvSpPr>
        <p:spPr>
          <a:xfrm>
            <a:off x="886968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Copiar y mover un archivo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acciones parecidas, con resultados distintos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copiar: selecciona, copia y pega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1783080"/>
            <a:ext cx="7680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derecho &gt; Copiar (o Ctrl+C), luego en la carpeta destino, clic derecho &gt; Pegar (o Ctrl+V). El archivo queda en ambos lugares.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20040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315468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mover: selecciona, corta y pega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474720"/>
            <a:ext cx="7680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derecho &gt; Cortar (o Ctrl+X), luego Pegar (Ctrl+V) en el destino. El archivo cambia de lugar.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89204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4864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8463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cuidado con las copias en el mismo disco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5166360"/>
            <a:ext cx="7680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 dentro del mismo disco no te protege si ese disco falla; para eso sirve una copia externa.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219456" y="822960"/>
            <a:ext cx="21488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" y="822960"/>
            <a:ext cx="2148840" cy="274320"/>
          </a:xfrm>
          <a:prstGeom prst="rect">
            <a:avLst/>
          </a:prstGeom>
          <a:solidFill>
            <a:srgbClr val="EFE8D8"/>
          </a:solidFill>
          <a:ln/>
        </p:spPr>
      </p:sp>
      <p:sp>
        <p:nvSpPr>
          <p:cNvPr id="5" name="Shape 3"/>
          <p:cNvSpPr/>
          <p:nvPr/>
        </p:nvSpPr>
        <p:spPr>
          <a:xfrm>
            <a:off x="292608" y="868680"/>
            <a:ext cx="457200" cy="182880"/>
          </a:xfrm>
          <a:prstGeom prst="roundRect">
            <a:avLst>
              <a:gd name="adj" fmla="val 20000"/>
            </a:avLst>
          </a:prstGeom>
          <a:solidFill>
            <a:srgbClr val="D9D2B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92608" y="86868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Nuevo</a:t>
            </a:r>
            <a:endParaRPr lang="en-US" sz="650" dirty="0"/>
          </a:p>
        </p:txBody>
      </p:sp>
      <p:sp>
        <p:nvSpPr>
          <p:cNvPr id="7" name="Shape 5"/>
          <p:cNvSpPr/>
          <p:nvPr/>
        </p:nvSpPr>
        <p:spPr>
          <a:xfrm>
            <a:off x="1728216" y="868680"/>
            <a:ext cx="566928" cy="182880"/>
          </a:xfrm>
          <a:prstGeom prst="roundRect">
            <a:avLst>
              <a:gd name="adj" fmla="val 25000"/>
            </a:avLst>
          </a:prstGeom>
          <a:solidFill>
            <a:srgbClr val="C99A3E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728216" y="86868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219456" y="1097280"/>
            <a:ext cx="2148840" cy="164592"/>
          </a:xfrm>
          <a:prstGeom prst="rect">
            <a:avLst/>
          </a:prstGeom>
          <a:solidFill>
            <a:srgbClr val="FBF9F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92608" y="1097280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UQ_Mayores  &gt;  Mis_actividades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389534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12" name="Shape 10"/>
          <p:cNvSpPr/>
          <p:nvPr/>
        </p:nvSpPr>
        <p:spPr>
          <a:xfrm>
            <a:off x="389534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726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4" name="Shape 12"/>
          <p:cNvSpPr/>
          <p:nvPr/>
        </p:nvSpPr>
        <p:spPr>
          <a:xfrm>
            <a:off x="782726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5" name="Shape 13"/>
          <p:cNvSpPr/>
          <p:nvPr/>
        </p:nvSpPr>
        <p:spPr>
          <a:xfrm>
            <a:off x="1175918" y="1385750"/>
            <a:ext cx="216256" cy="162192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6" name="Shape 14"/>
          <p:cNvSpPr/>
          <p:nvPr/>
        </p:nvSpPr>
        <p:spPr>
          <a:xfrm>
            <a:off x="1175918" y="1353312"/>
            <a:ext cx="97315" cy="47576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7" name="Shape 15"/>
          <p:cNvSpPr/>
          <p:nvPr/>
        </p:nvSpPr>
        <p:spPr>
          <a:xfrm>
            <a:off x="1569110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598600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9" name="Shape 17"/>
          <p:cNvSpPr/>
          <p:nvPr/>
        </p:nvSpPr>
        <p:spPr>
          <a:xfrm>
            <a:off x="1598600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0" name="Shape 18"/>
          <p:cNvSpPr/>
          <p:nvPr/>
        </p:nvSpPr>
        <p:spPr>
          <a:xfrm>
            <a:off x="1598600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1" name="Shape 19"/>
          <p:cNvSpPr/>
          <p:nvPr/>
        </p:nvSpPr>
        <p:spPr>
          <a:xfrm>
            <a:off x="1962302" y="1353312"/>
            <a:ext cx="196596" cy="235915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991792" y="1400495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3" name="Shape 21"/>
          <p:cNvSpPr/>
          <p:nvPr/>
        </p:nvSpPr>
        <p:spPr>
          <a:xfrm>
            <a:off x="1991792" y="1442960"/>
            <a:ext cx="137617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4" name="Shape 22"/>
          <p:cNvSpPr/>
          <p:nvPr/>
        </p:nvSpPr>
        <p:spPr>
          <a:xfrm>
            <a:off x="1991792" y="1485425"/>
            <a:ext cx="88468" cy="18873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Buscar un archivo perdido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no recuerdas bien dónde lo guardaste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Recuerda una palabra del nombre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36118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necesitas el nombre completo, solo una parte reconocible.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30632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30632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36118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en la carpeta probable o en “Este equipo”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36118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esa palabra en el buscador del Explorador.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30632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30632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36118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la carpeta Descargas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36118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archivo vino de internet, es común que haya quedado ahí.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30632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30632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36118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 por fecha o tipo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36118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 reduce la lista y facilita encontrar justo el que buscas.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9660636" y="1097280"/>
            <a:ext cx="822960" cy="740664"/>
          </a:xfrm>
          <a:prstGeom prst="rect">
            <a:avLst/>
          </a:prstGeom>
          <a:solidFill>
            <a:srgbClr val="D9D2BE"/>
          </a:solidFill>
          <a:ln w="6350">
            <a:solidFill>
              <a:srgbClr val="7A7A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05772" y="960120"/>
            <a:ext cx="932688" cy="109728"/>
          </a:xfrm>
          <a:prstGeom prst="rect">
            <a:avLst/>
          </a:prstGeom>
          <a:solidFill>
            <a:srgbClr val="7A7A6E"/>
          </a:solidFill>
          <a:ln/>
        </p:spPr>
      </p:sp>
      <p:sp>
        <p:nvSpPr>
          <p:cNvPr id="5" name="Shape 3"/>
          <p:cNvSpPr/>
          <p:nvPr/>
        </p:nvSpPr>
        <p:spPr>
          <a:xfrm>
            <a:off x="9866376" y="1234440"/>
            <a:ext cx="0" cy="452628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72116" y="1234440"/>
            <a:ext cx="0" cy="452628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77856" y="1234440"/>
            <a:ext cx="0" cy="452628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14916" y="1938528"/>
            <a:ext cx="914400" cy="182880"/>
          </a:xfrm>
          <a:prstGeom prst="roundRect">
            <a:avLst>
              <a:gd name="adj" fmla="val 25000"/>
            </a:avLst>
          </a:prstGeom>
          <a:solidFill>
            <a:srgbClr val="2F7A7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614916" y="193852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Restaurar</a:t>
            </a:r>
            <a:endParaRPr lang="en-US" sz="700" dirty="0"/>
          </a:p>
        </p:txBody>
      </p:sp>
      <p:sp>
        <p:nvSpPr>
          <p:cNvPr id="10" name="Text 8"/>
          <p:cNvSpPr txBox="1"/>
          <p:nvPr/>
        </p:nvSpPr>
        <p:spPr>
          <a:xfrm>
            <a:off x="886968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Eliminar y recuperar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Papelera de reciclaje es tu red de seguridad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bien qué archivo seleccionas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eliminar, confirma que es el correcto.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Elimínalo con la tecla Suprimir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mayoría de los casos, el archivo pasa a la Papelera de reciclaje, no desaparece de inmediato.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486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la Papelera para recuperarlo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Búscalo, haz clic derecho y elige “Restaurar”; vuelve a su ubicación original.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486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con las carpetas en la nube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0972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archivo está en OneDrive, eliminarlo puede afectar también otros dispositivos conectados.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219456" y="82296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77317" y="950976"/>
            <a:ext cx="1289304" cy="219456"/>
          </a:xfrm>
          <a:prstGeom prst="roundRect">
            <a:avLst>
              <a:gd name="adj" fmla="val 41667"/>
            </a:avLst>
          </a:prstGeom>
          <a:solidFill>
            <a:srgbClr val="EFE8D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77317" y="950976"/>
            <a:ext cx="1289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rgbClr val="2A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2026-09-15_Invitacion.pdf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434340" y="1810512"/>
            <a:ext cx="1719072" cy="237744"/>
          </a:xfrm>
          <a:prstGeom prst="roundRect">
            <a:avLst>
              <a:gd name="adj" fmla="val 30769"/>
            </a:avLst>
          </a:prstGeom>
          <a:solidFill>
            <a:srgbClr val="F7F2E7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20294" y="1810512"/>
            <a:ext cx="118186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tu mensaje…</a:t>
            </a:r>
            <a:endParaRPr lang="en-US" sz="650" dirty="0"/>
          </a:p>
        </p:txBody>
      </p:sp>
      <p:sp>
        <p:nvSpPr>
          <p:cNvPr id="8" name="Shape 6"/>
          <p:cNvSpPr/>
          <p:nvPr/>
        </p:nvSpPr>
        <p:spPr>
          <a:xfrm>
            <a:off x="1895551" y="1828800"/>
            <a:ext cx="201168" cy="201168"/>
          </a:xfrm>
          <a:prstGeom prst="ellipse">
            <a:avLst/>
          </a:prstGeom>
          <a:solidFill>
            <a:srgbClr val="2F7A7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" y="233172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Adjuntar un archivo a una IA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tu carpeta a la conversación, con cuidado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el documento que quieres consultar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611880" y="178308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Ábrelo primero para confirmar que es la versión correcta.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063240" y="277749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063240" y="27774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611880" y="273177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que se pueda leer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3611880" y="305181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no esté dañado y que el formato sea compatible con la herramienta que usas.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3063240" y="404622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063240" y="40462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3611880" y="40005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Adjúntalo en la conversación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611880" y="432054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el icono de clip o “adjuntar archivo”, si la herramienta lo admite.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3063240" y="531495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063240" y="531495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3611880" y="526923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 la respuesta con el original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3611880" y="5589270"/>
            <a:ext cx="768096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revisa el resto de tus carpetas solo por abrir una conversación; solo ve lo que le adjuntas.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242316" y="822960"/>
            <a:ext cx="2103120" cy="132588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9D2B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2316" y="822960"/>
            <a:ext cx="2103120" cy="182880"/>
          </a:xfrm>
          <a:prstGeom prst="rect">
            <a:avLst/>
          </a:prstGeom>
          <a:solidFill>
            <a:srgbClr val="EFE8D8"/>
          </a:solidFill>
          <a:ln/>
        </p:spPr>
      </p:sp>
      <p:sp>
        <p:nvSpPr>
          <p:cNvPr id="5" name="Shape 3"/>
          <p:cNvSpPr/>
          <p:nvPr/>
        </p:nvSpPr>
        <p:spPr>
          <a:xfrm>
            <a:off x="297180" y="886968"/>
            <a:ext cx="50292" cy="50292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6" name="Shape 4"/>
          <p:cNvSpPr/>
          <p:nvPr/>
        </p:nvSpPr>
        <p:spPr>
          <a:xfrm>
            <a:off x="397764" y="886968"/>
            <a:ext cx="50292" cy="50292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7" name="Shape 5"/>
          <p:cNvSpPr/>
          <p:nvPr/>
        </p:nvSpPr>
        <p:spPr>
          <a:xfrm>
            <a:off x="498348" y="886968"/>
            <a:ext cx="50292" cy="50292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8" name="Shape 6"/>
          <p:cNvSpPr/>
          <p:nvPr/>
        </p:nvSpPr>
        <p:spPr>
          <a:xfrm>
            <a:off x="242316" y="1005840"/>
            <a:ext cx="672998" cy="1143000"/>
          </a:xfrm>
          <a:prstGeom prst="rect">
            <a:avLst/>
          </a:prstGeom>
          <a:solidFill>
            <a:srgbClr val="FBF9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15468" y="1078992"/>
            <a:ext cx="56327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2A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UQ_Mayores</a:t>
            </a:r>
            <a:endParaRPr lang="en-US" sz="650" dirty="0"/>
          </a:p>
        </p:txBody>
      </p:sp>
      <p:sp>
        <p:nvSpPr>
          <p:cNvPr id="10" name="Text 8"/>
          <p:cNvSpPr txBox="1"/>
          <p:nvPr/>
        </p:nvSpPr>
        <p:spPr>
          <a:xfrm>
            <a:off x="315468" y="1280160"/>
            <a:ext cx="56327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</a:t>
            </a:r>
            <a:endParaRPr lang="en-US" sz="650" dirty="0"/>
          </a:p>
        </p:txBody>
      </p:sp>
      <p:sp>
        <p:nvSpPr>
          <p:cNvPr id="11" name="Text 9"/>
          <p:cNvSpPr txBox="1"/>
          <p:nvPr/>
        </p:nvSpPr>
        <p:spPr>
          <a:xfrm>
            <a:off x="315468" y="1481328"/>
            <a:ext cx="56327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Descargas</a:t>
            </a:r>
            <a:endParaRPr lang="en-US" sz="650" dirty="0"/>
          </a:p>
        </p:txBody>
      </p:sp>
      <p:sp>
        <p:nvSpPr>
          <p:cNvPr id="12" name="Text 10"/>
          <p:cNvSpPr txBox="1"/>
          <p:nvPr/>
        </p:nvSpPr>
        <p:spPr>
          <a:xfrm>
            <a:off x="315468" y="1682496"/>
            <a:ext cx="56327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Escritorio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087404" y="1146749"/>
            <a:ext cx="207874" cy="155905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14" name="Shape 12"/>
          <p:cNvSpPr/>
          <p:nvPr/>
        </p:nvSpPr>
        <p:spPr>
          <a:xfrm>
            <a:off x="1087404" y="1115568"/>
            <a:ext cx="93543" cy="45732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15" name="Shape 13"/>
          <p:cNvSpPr/>
          <p:nvPr/>
        </p:nvSpPr>
        <p:spPr>
          <a:xfrm>
            <a:off x="1503152" y="1146749"/>
            <a:ext cx="207874" cy="155905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6" name="Shape 14"/>
          <p:cNvSpPr/>
          <p:nvPr/>
        </p:nvSpPr>
        <p:spPr>
          <a:xfrm>
            <a:off x="1503152" y="1115568"/>
            <a:ext cx="93543" cy="45732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7" name="Shape 15"/>
          <p:cNvSpPr/>
          <p:nvPr/>
        </p:nvSpPr>
        <p:spPr>
          <a:xfrm>
            <a:off x="1918899" y="1146749"/>
            <a:ext cx="207874" cy="155905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8" name="Shape 16"/>
          <p:cNvSpPr/>
          <p:nvPr/>
        </p:nvSpPr>
        <p:spPr>
          <a:xfrm>
            <a:off x="1918899" y="1115568"/>
            <a:ext cx="93543" cy="45732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9" name="Shape 17"/>
          <p:cNvSpPr/>
          <p:nvPr/>
        </p:nvSpPr>
        <p:spPr>
          <a:xfrm>
            <a:off x="1087404" y="1427378"/>
            <a:ext cx="174614" cy="207874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13597" y="1468953"/>
            <a:ext cx="122230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3597" y="1506370"/>
            <a:ext cx="122230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3597" y="1543788"/>
            <a:ext cx="78576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3" name="Shape 21"/>
          <p:cNvSpPr/>
          <p:nvPr/>
        </p:nvSpPr>
        <p:spPr>
          <a:xfrm>
            <a:off x="1503152" y="1427378"/>
            <a:ext cx="174614" cy="207874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9344" y="1468953"/>
            <a:ext cx="122230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5" name="Shape 23"/>
          <p:cNvSpPr/>
          <p:nvPr/>
        </p:nvSpPr>
        <p:spPr>
          <a:xfrm>
            <a:off x="1529344" y="1506370"/>
            <a:ext cx="122230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6" name="Shape 24"/>
          <p:cNvSpPr/>
          <p:nvPr/>
        </p:nvSpPr>
        <p:spPr>
          <a:xfrm>
            <a:off x="1529344" y="1543788"/>
            <a:ext cx="78576" cy="16630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" y="228600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mismo, en tu Mac</a:t>
            </a:r>
            <a:endParaRPr lang="en-US" sz="2600" dirty="0"/>
          </a:p>
        </p:txBody>
      </p:sp>
      <p:sp>
        <p:nvSpPr>
          <p:cNvPr id="29" name="Text 27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Finder cumple el papel del Explorador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Finder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3611880" y="1783080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 clic en el icono con forma de carita en el Dock, o presiona Cmd+Espacio y escribe “Finder”.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3063240" y="2523744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3063240" y="25237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3611880" y="2478024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una carpeta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3611880" y="2798064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derecho en un espacio vacío &gt; Nueva carpeta, o Cmd+Shift+N. Escribe UQ_Mayores y presiona Enter.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3063240" y="3538728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3063240" y="35387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3611880" y="3493008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 o mueve un archivo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3611880" y="3813048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Copiar: Cmd+C y Cmd+V. Mover: arrastra el archivo sosteniendo Cmd, o corta con Cmd+Opción+V después de copiar.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3063240" y="4553712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3063240" y="4553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44" name="Text 42"/>
          <p:cNvSpPr txBox="1"/>
          <p:nvPr/>
        </p:nvSpPr>
        <p:spPr>
          <a:xfrm>
            <a:off x="3611880" y="4507992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con Spotlight</a:t>
            </a:r>
            <a:endParaRPr lang="en-US" sz="1500" dirty="0"/>
          </a:p>
        </p:txBody>
      </p:sp>
      <p:sp>
        <p:nvSpPr>
          <p:cNvPr id="45" name="Text 43"/>
          <p:cNvSpPr txBox="1"/>
          <p:nvPr/>
        </p:nvSpPr>
        <p:spPr>
          <a:xfrm>
            <a:off x="3611880" y="4828032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Presiona Cmd+Espacio y escribe una parte del nombre; también puedes buscar dentro del Finder.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3063240" y="5568696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3063240" y="5568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48" name="Text 46"/>
          <p:cNvSpPr txBox="1"/>
          <p:nvPr/>
        </p:nvSpPr>
        <p:spPr>
          <a:xfrm>
            <a:off x="3611880" y="5522976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 desde la Papelera</a:t>
            </a:r>
            <a:endParaRPr lang="en-US" sz="1500" dirty="0"/>
          </a:p>
        </p:txBody>
      </p:sp>
      <p:sp>
        <p:nvSpPr>
          <p:cNvPr id="49" name="Text 47"/>
          <p:cNvSpPr txBox="1"/>
          <p:nvPr/>
        </p:nvSpPr>
        <p:spPr>
          <a:xfrm>
            <a:off x="3611880" y="5843016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la Papelera en el Dock, busca el archivo, clic derecho &gt; Recuperar.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9592056" y="822960"/>
            <a:ext cx="960120" cy="1691640"/>
          </a:xfrm>
          <a:prstGeom prst="roundRect">
            <a:avLst>
              <a:gd name="adj" fmla="val 13333"/>
            </a:avLst>
          </a:prstGeom>
          <a:solidFill>
            <a:srgbClr val="1A1A24"/>
          </a:solidFill>
          <a:ln/>
        </p:spPr>
      </p:sp>
      <p:sp>
        <p:nvSpPr>
          <p:cNvPr id="4" name="Shape 2"/>
          <p:cNvSpPr/>
          <p:nvPr/>
        </p:nvSpPr>
        <p:spPr>
          <a:xfrm>
            <a:off x="9642348" y="873252"/>
            <a:ext cx="859536" cy="1591056"/>
          </a:xfrm>
          <a:prstGeom prst="roundRect">
            <a:avLst>
              <a:gd name="adj" fmla="val 9574"/>
            </a:avLst>
          </a:prstGeom>
          <a:solidFill>
            <a:srgbClr val="FBF9F3"/>
          </a:solidFill>
          <a:ln/>
        </p:spPr>
      </p:sp>
      <p:sp>
        <p:nvSpPr>
          <p:cNvPr id="5" name="Shape 3"/>
          <p:cNvSpPr/>
          <p:nvPr/>
        </p:nvSpPr>
        <p:spPr>
          <a:xfrm>
            <a:off x="9697212" y="918972"/>
            <a:ext cx="45720" cy="45720"/>
          </a:xfrm>
          <a:prstGeom prst="ellipse">
            <a:avLst/>
          </a:prstGeom>
          <a:solidFill>
            <a:srgbClr val="7A7A6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733788" y="1019556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823399" y="1279246"/>
            <a:ext cx="146304" cy="109728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8" name="Shape 6"/>
          <p:cNvSpPr/>
          <p:nvPr/>
        </p:nvSpPr>
        <p:spPr>
          <a:xfrm>
            <a:off x="9823399" y="1257300"/>
            <a:ext cx="65837" cy="32187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9" name="Shape 7"/>
          <p:cNvSpPr/>
          <p:nvPr/>
        </p:nvSpPr>
        <p:spPr>
          <a:xfrm>
            <a:off x="10116007" y="1279246"/>
            <a:ext cx="146304" cy="109728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0" name="Shape 8"/>
          <p:cNvSpPr/>
          <p:nvPr/>
        </p:nvSpPr>
        <p:spPr>
          <a:xfrm>
            <a:off x="10116007" y="1257300"/>
            <a:ext cx="65837" cy="32187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1" name="Shape 9"/>
          <p:cNvSpPr/>
          <p:nvPr/>
        </p:nvSpPr>
        <p:spPr>
          <a:xfrm>
            <a:off x="9823399" y="1527962"/>
            <a:ext cx="146304" cy="109728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2" name="Shape 10"/>
          <p:cNvSpPr/>
          <p:nvPr/>
        </p:nvSpPr>
        <p:spPr>
          <a:xfrm>
            <a:off x="9823399" y="1506017"/>
            <a:ext cx="65837" cy="32187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3" name="Shape 11"/>
          <p:cNvSpPr/>
          <p:nvPr/>
        </p:nvSpPr>
        <p:spPr>
          <a:xfrm>
            <a:off x="10116007" y="1506017"/>
            <a:ext cx="122895" cy="146304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134442" y="1535278"/>
            <a:ext cx="86027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5" name="Shape 13"/>
          <p:cNvSpPr/>
          <p:nvPr/>
        </p:nvSpPr>
        <p:spPr>
          <a:xfrm>
            <a:off x="10134442" y="1561612"/>
            <a:ext cx="86027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6" name="Shape 14"/>
          <p:cNvSpPr/>
          <p:nvPr/>
        </p:nvSpPr>
        <p:spPr>
          <a:xfrm>
            <a:off x="10134442" y="1587947"/>
            <a:ext cx="55303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7" name="Shape 15"/>
          <p:cNvSpPr/>
          <p:nvPr/>
        </p:nvSpPr>
        <p:spPr>
          <a:xfrm>
            <a:off x="10017252" y="2345436"/>
            <a:ext cx="109728" cy="109728"/>
          </a:xfrm>
          <a:prstGeom prst="ellipse">
            <a:avLst/>
          </a:prstGeom>
          <a:solidFill>
            <a:srgbClr val="FFFFFF"/>
          </a:solidFill>
          <a:ln w="6350">
            <a:solidFill>
              <a:srgbClr val="D9D2B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869680" y="265176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mismo, en tu Android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gestor de Archivos organiza tu teléfono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486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la app Archivos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1783080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“Archivos” o “Mis archivos” (el nombre varía según la marca del teléfono).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2523744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48640" y="25237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2478024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una carpeta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097280" y="2798064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una ubicación, toca el botón + o los tres puntos &gt; Nueva carpeta.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48640" y="3538728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48640" y="35387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493008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 o mueve un archivo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" y="3813048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Mantén presionado el archivo para seleccionarlo, luego toca Copiar o Mover y elige la carpeta destino.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548640" y="4553712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548640" y="4553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1097280" y="4507992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un archivo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1097280" y="4828032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la lupa dentro de la app de Archivos y escribe una parte del nombre.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548640" y="5568696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548640" y="5568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1097280" y="5522976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la Papelera</a:t>
            </a:r>
            <a:endParaRPr 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1097280" y="5843016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Algunas apps de Archivos tienen una sección “Papelera” con lo eliminado recientemente.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3" name="Shape 1"/>
          <p:cNvSpPr/>
          <p:nvPr/>
        </p:nvSpPr>
        <p:spPr>
          <a:xfrm>
            <a:off x="813816" y="822960"/>
            <a:ext cx="960120" cy="1691640"/>
          </a:xfrm>
          <a:prstGeom prst="roundRect">
            <a:avLst>
              <a:gd name="adj" fmla="val 13333"/>
            </a:avLst>
          </a:prstGeom>
          <a:solidFill>
            <a:srgbClr val="1A1A24"/>
          </a:solidFill>
          <a:ln/>
        </p:spPr>
      </p:sp>
      <p:sp>
        <p:nvSpPr>
          <p:cNvPr id="4" name="Shape 2"/>
          <p:cNvSpPr/>
          <p:nvPr/>
        </p:nvSpPr>
        <p:spPr>
          <a:xfrm>
            <a:off x="864108" y="873252"/>
            <a:ext cx="859536" cy="1591056"/>
          </a:xfrm>
          <a:prstGeom prst="roundRect">
            <a:avLst>
              <a:gd name="adj" fmla="val 9574"/>
            </a:avLst>
          </a:prstGeom>
          <a:solidFill>
            <a:srgbClr val="FBF9F3"/>
          </a:solidFill>
          <a:ln/>
        </p:spPr>
      </p:sp>
      <p:sp>
        <p:nvSpPr>
          <p:cNvPr id="5" name="Shape 3"/>
          <p:cNvSpPr/>
          <p:nvPr/>
        </p:nvSpPr>
        <p:spPr>
          <a:xfrm>
            <a:off x="1129284" y="900684"/>
            <a:ext cx="329184" cy="64008"/>
          </a:xfrm>
          <a:prstGeom prst="roundRect">
            <a:avLst>
              <a:gd name="adj" fmla="val 42857"/>
            </a:avLst>
          </a:prstGeom>
          <a:solidFill>
            <a:srgbClr val="1A1A2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55548" y="1019556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045159" y="1279246"/>
            <a:ext cx="146304" cy="109728"/>
          </a:xfrm>
          <a:prstGeom prst="roundRect">
            <a:avLst>
              <a:gd name="adj" fmla="val 8000"/>
            </a:avLst>
          </a:prstGeom>
          <a:solidFill>
            <a:srgbClr val="2F7A74"/>
          </a:solidFill>
          <a:ln/>
        </p:spPr>
      </p:sp>
      <p:sp>
        <p:nvSpPr>
          <p:cNvPr id="8" name="Shape 6"/>
          <p:cNvSpPr/>
          <p:nvPr/>
        </p:nvSpPr>
        <p:spPr>
          <a:xfrm>
            <a:off x="1045159" y="1257300"/>
            <a:ext cx="65837" cy="32187"/>
          </a:xfrm>
          <a:prstGeom prst="roundRect">
            <a:avLst>
              <a:gd name="adj" fmla="val 18182"/>
            </a:avLst>
          </a:prstGeom>
          <a:solidFill>
            <a:srgbClr val="2F7A74"/>
          </a:solidFill>
          <a:ln/>
        </p:spPr>
      </p:sp>
      <p:sp>
        <p:nvSpPr>
          <p:cNvPr id="9" name="Shape 7"/>
          <p:cNvSpPr/>
          <p:nvPr/>
        </p:nvSpPr>
        <p:spPr>
          <a:xfrm>
            <a:off x="1337767" y="1279246"/>
            <a:ext cx="146304" cy="109728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0" name="Shape 8"/>
          <p:cNvSpPr/>
          <p:nvPr/>
        </p:nvSpPr>
        <p:spPr>
          <a:xfrm>
            <a:off x="1337767" y="1257300"/>
            <a:ext cx="65837" cy="32187"/>
          </a:xfrm>
          <a:prstGeom prst="roundRect">
            <a:avLst>
              <a:gd name="adj" fmla="val 18182"/>
            </a:avLst>
          </a:prstGeom>
          <a:solidFill>
            <a:srgbClr val="C99A3E"/>
          </a:solidFill>
          <a:ln/>
        </p:spPr>
      </p:sp>
      <p:sp>
        <p:nvSpPr>
          <p:cNvPr id="11" name="Shape 9"/>
          <p:cNvSpPr/>
          <p:nvPr/>
        </p:nvSpPr>
        <p:spPr>
          <a:xfrm>
            <a:off x="1045159" y="1527962"/>
            <a:ext cx="146304" cy="109728"/>
          </a:xfrm>
          <a:prstGeom prst="roundRect">
            <a:avLst>
              <a:gd name="adj" fmla="val 8000"/>
            </a:avLst>
          </a:prstGeom>
          <a:solidFill>
            <a:srgbClr val="2A4A3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5159" y="1506017"/>
            <a:ext cx="65837" cy="32187"/>
          </a:xfrm>
          <a:prstGeom prst="roundRect">
            <a:avLst>
              <a:gd name="adj" fmla="val 18182"/>
            </a:avLst>
          </a:prstGeom>
          <a:solidFill>
            <a:srgbClr val="2A4A3A"/>
          </a:solidFill>
          <a:ln/>
        </p:spPr>
      </p:sp>
      <p:sp>
        <p:nvSpPr>
          <p:cNvPr id="13" name="Shape 11"/>
          <p:cNvSpPr/>
          <p:nvPr/>
        </p:nvSpPr>
        <p:spPr>
          <a:xfrm>
            <a:off x="1337767" y="1506017"/>
            <a:ext cx="122895" cy="146304"/>
          </a:xfrm>
          <a:prstGeom prst="rect">
            <a:avLst/>
          </a:prstGeom>
          <a:solidFill>
            <a:srgbClr val="FFFFF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356202" y="1535278"/>
            <a:ext cx="86027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5" name="Shape 13"/>
          <p:cNvSpPr/>
          <p:nvPr/>
        </p:nvSpPr>
        <p:spPr>
          <a:xfrm>
            <a:off x="1356202" y="1561612"/>
            <a:ext cx="86027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6" name="Shape 14"/>
          <p:cNvSpPr/>
          <p:nvPr/>
        </p:nvSpPr>
        <p:spPr>
          <a:xfrm>
            <a:off x="1356202" y="1587947"/>
            <a:ext cx="55303" cy="11704"/>
          </a:xfrm>
          <a:prstGeom prst="rect">
            <a:avLst/>
          </a:prstGeom>
          <a:solidFill>
            <a:srgbClr val="D9D2BE"/>
          </a:solidFill>
          <a:ln/>
        </p:spPr>
      </p:sp>
      <p:sp>
        <p:nvSpPr>
          <p:cNvPr id="17" name="Shape 15"/>
          <p:cNvSpPr/>
          <p:nvPr/>
        </p:nvSpPr>
        <p:spPr>
          <a:xfrm>
            <a:off x="1037844" y="2391156"/>
            <a:ext cx="512064" cy="27432"/>
          </a:xfrm>
          <a:prstGeom prst="roundRect">
            <a:avLst>
              <a:gd name="adj" fmla="val 50000"/>
            </a:avLst>
          </a:prstGeom>
          <a:solidFill>
            <a:srgbClr val="9AA6C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1440" y="265176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de referencia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3063240" y="4114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mismo, en tu iPhone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306324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A7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app Archivos organiza tus documentos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63240" y="1508760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0632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611880" y="14630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la app Archivos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3611880" y="1783080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app azul con forma de carpeta; suele estar preinstalada.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063240" y="2523744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063240" y="25237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3611880" y="2478024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una carpeta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611880" y="2798064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“En mi iPhone”, toca los tres puntos &gt; Nueva carpeta.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3063240" y="3538728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3063240" y="35387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3611880" y="3493008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 o mueve un archivo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3611880" y="3813048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Mantén presionado el archivo y elige Copiar o Mover; luego selecciona la carpeta destino.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3063240" y="4553712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3063240" y="4553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3611880" y="4507992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un archivo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3611880" y="4828032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Desliza hacia abajo dentro de Archivos y usa el buscador.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3063240" y="5568696"/>
            <a:ext cx="384048" cy="384048"/>
          </a:xfrm>
          <a:prstGeom prst="ellipse">
            <a:avLst/>
          </a:prstGeom>
          <a:solidFill>
            <a:srgbClr val="DCE7DE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3063240" y="5568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3611880" y="5522976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Recientemente eliminados</a:t>
            </a:r>
            <a:endParaRPr 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3611880" y="5843016"/>
            <a:ext cx="76809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B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carpeta especial guarda lo que borraste durante unos 30 días, por si necesitas recuperarlo.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486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Práctica final y fuentes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2A4A3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05840" y="1691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CE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reto: nuestro primer archivo organizado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2103120"/>
            <a:ext cx="1014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Crea UQ_Mayores y la subcarpeta Mis_actividades.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Escribe una invitación ficticia y guárdala con un nombre claro.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Crea una copia en otra carpeta de práctica.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Cierra la aplicación, busca el archivo y vuelve a abrirlo.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566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CE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 oficiales para ampliar:</a:t>
            </a:r>
            <a:endParaRPr lang="en-US" sz="1250" dirty="0"/>
          </a:p>
        </p:txBody>
      </p:sp>
      <p:sp>
        <p:nvSpPr>
          <p:cNvPr id="7" name="Shape 5">
            <a:hlinkClick r:id="rId1" tooltip="https://support.microsoft.com/en-us/windows/experience/fileexplorer/file-explorer-in-windows"/>
          </p:cNvPr>
          <p:cNvSpPr/>
          <p:nvPr/>
        </p:nvSpPr>
        <p:spPr>
          <a:xfrm>
            <a:off x="731520" y="3886200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8" name="Text 6">
            <a:hlinkClick r:id="rId2" tooltip="https://support.microsoft.com/en-us/windows/experience/fileexplorer/file-explorer-in-windows"/>
          </p:cNvPr>
          <p:cNvSpPr txBox="1"/>
          <p:nvPr/>
        </p:nvSpPr>
        <p:spPr>
          <a:xfrm>
            <a:off x="731520" y="38862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https://support.microsoft.com/en-us/windows/experience/fileexplorer/file-explorer-in-window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Explorador (Windows)  ↗</a:t>
            </a:r>
            <a:endParaRPr lang="en-US" sz="1150" dirty="0"/>
          </a:p>
        </p:txBody>
      </p:sp>
      <p:sp>
        <p:nvSpPr>
          <p:cNvPr id="9" name="Shape 7">
            <a:hlinkClick r:id="rId3" tooltip="https://support.microsoft.com/en-us/windows/experience/storage-filemanagement/common-file-name-extensions-in-windows"/>
          </p:cNvPr>
          <p:cNvSpPr/>
          <p:nvPr/>
        </p:nvSpPr>
        <p:spPr>
          <a:xfrm>
            <a:off x="4389120" y="3886200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10" name="Text 8">
            <a:hlinkClick r:id="rId4" tooltip="https://support.microsoft.com/en-us/windows/experience/storage-filemanagement/common-file-name-extensions-in-windows"/>
          </p:cNvPr>
          <p:cNvSpPr txBox="1"/>
          <p:nvPr/>
        </p:nvSpPr>
        <p:spPr>
          <a:xfrm>
            <a:off x="4389120" y="38862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https://support.microsoft.com/en-us/windows/experience/storage-filemanagement/common-file-name-extensions-in-window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Extensiones de archivo  ↗</a:t>
            </a:r>
            <a:endParaRPr lang="en-US" sz="1150" dirty="0"/>
          </a:p>
        </p:txBody>
      </p:sp>
      <p:sp>
        <p:nvSpPr>
          <p:cNvPr id="11" name="Shape 9">
            <a:hlinkClick r:id="rId5" tooltip="https://support.microsoft.com/en-us/windows/experience/backup-recovery/windows-file-recovery"/>
          </p:cNvPr>
          <p:cNvSpPr/>
          <p:nvPr/>
        </p:nvSpPr>
        <p:spPr>
          <a:xfrm>
            <a:off x="8046720" y="3886200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12" name="Text 10">
            <a:hlinkClick r:id="rId6" tooltip="https://support.microsoft.com/en-us/windows/experience/backup-recovery/windows-file-recovery"/>
          </p:cNvPr>
          <p:cNvSpPr txBox="1"/>
          <p:nvPr/>
        </p:nvSpPr>
        <p:spPr>
          <a:xfrm>
            <a:off x="8046720" y="38862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https://support.microsoft.com/en-us/windows/experience/backup-recovery/windows-file-recovery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Recuperación (Windows)  ↗</a:t>
            </a:r>
            <a:endParaRPr lang="en-US" sz="1150" dirty="0"/>
          </a:p>
        </p:txBody>
      </p:sp>
      <p:sp>
        <p:nvSpPr>
          <p:cNvPr id="13" name="Shape 11">
            <a:hlinkClick r:id="rId7" tooltip="https://support.apple.com/guide/mac-help/organize-files-in-folders-mchlp1121/mac"/>
          </p:cNvPr>
          <p:cNvSpPr/>
          <p:nvPr/>
        </p:nvSpPr>
        <p:spPr>
          <a:xfrm>
            <a:off x="731520" y="4453128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14" name="Text 12">
            <a:hlinkClick r:id="rId8" tooltip="https://support.apple.com/guide/mac-help/organize-files-in-folders-mchlp1121/mac"/>
          </p:cNvPr>
          <p:cNvSpPr txBox="1"/>
          <p:nvPr/>
        </p:nvSpPr>
        <p:spPr>
          <a:xfrm>
            <a:off x="731520" y="445312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https://support.apple.com/guide/mac-help/organize-files-in-folders-mchlp1121/mac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Finder (macOS)  ↗</a:t>
            </a:r>
            <a:endParaRPr lang="en-US" sz="1150" dirty="0"/>
          </a:p>
        </p:txBody>
      </p:sp>
      <p:sp>
        <p:nvSpPr>
          <p:cNvPr id="15" name="Shape 13">
            <a:hlinkClick r:id="rId9" tooltip="https://support.apple.com/guide/iphone/iph7c72879b6"/>
          </p:cNvPr>
          <p:cNvSpPr/>
          <p:nvPr/>
        </p:nvSpPr>
        <p:spPr>
          <a:xfrm>
            <a:off x="4389120" y="4453128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16" name="Text 14">
            <a:hlinkClick r:id="rId10" tooltip="https://support.apple.com/guide/iphone/iph7c72879b6"/>
          </p:cNvPr>
          <p:cNvSpPr txBox="1"/>
          <p:nvPr/>
        </p:nvSpPr>
        <p:spPr>
          <a:xfrm>
            <a:off x="4389120" y="445312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https://support.apple.com/guide/iphone/iph7c72879b6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Archivos (iOS)  ↗</a:t>
            </a:r>
            <a:endParaRPr lang="en-US" sz="1150" dirty="0"/>
          </a:p>
        </p:txBody>
      </p:sp>
      <p:sp>
        <p:nvSpPr>
          <p:cNvPr id="17" name="Shape 15">
            <a:hlinkClick r:id="rId11" tooltip="https://support.google.com/files/answer/9048642"/>
          </p:cNvPr>
          <p:cNvSpPr/>
          <p:nvPr/>
        </p:nvSpPr>
        <p:spPr>
          <a:xfrm>
            <a:off x="8046720" y="4453128"/>
            <a:ext cx="3520440" cy="457200"/>
          </a:xfrm>
          <a:prstGeom prst="roundRect">
            <a:avLst>
              <a:gd name="adj" fmla="val 16000"/>
            </a:avLst>
          </a:prstGeom>
          <a:solidFill>
            <a:srgbClr val="2F7A74"/>
          </a:solidFill>
          <a:ln/>
        </p:spPr>
      </p:sp>
      <p:sp>
        <p:nvSpPr>
          <p:cNvPr id="18" name="Text 16">
            <a:hlinkClick r:id="rId12" tooltip="https://support.google.com/files/answer/9048642"/>
          </p:cNvPr>
          <p:cNvSpPr txBox="1"/>
          <p:nvPr/>
        </p:nvSpPr>
        <p:spPr>
          <a:xfrm>
            <a:off x="8046720" y="445312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invalidUrl="" action="" tgtFrame="" tooltip="https://support.google.com/files/answer/9048642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Archivos (Android)  ↗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50749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logro de hoy es poder encontrar nuestro propio trabajo sin ayuda, en cualquiera de nuestros equipos.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63093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AF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ilustraciones de esta guía son esquemáticas; el aspecto real de cada sistema puede variar según su versión y fabricante.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2026-09-17T03:00:47Z</dcterms:created>
  <dcterms:modified xsi:type="dcterms:W3CDTF">2026-09-17T03:00:47Z</dcterms:modified>
</cp:coreProperties>
</file>